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3" r:id="rId4"/>
    <p:sldId id="259" r:id="rId5"/>
    <p:sldId id="264" r:id="rId6"/>
    <p:sldId id="265" r:id="rId7"/>
    <p:sldId id="261" r:id="rId8"/>
    <p:sldId id="267" r:id="rId9"/>
    <p:sldId id="272" r:id="rId10"/>
    <p:sldId id="268" r:id="rId11"/>
    <p:sldId id="269" r:id="rId12"/>
    <p:sldId id="270"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endParaRPr lang="lv-LV"/>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fld id="{06559DAB-0336-4C1D-9B1B-D00AE3CF3E47}" type="datetime1">
              <a:rPr lang="lv-LV"/>
              <a:pPr lvl="0"/>
              <a:t>21.10.2019</a:t>
            </a:fld>
            <a:endParaRPr lang="lv-LV"/>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endParaRPr lang="lv-LV"/>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fld id="{EB7FD070-D50C-401D-9082-41FF6AD90DCA}" type="slidenum">
              <a:t>‹#›</a:t>
            </a:fld>
            <a:endParaRPr lang="lv-LV"/>
          </a:p>
        </p:txBody>
      </p:sp>
    </p:spTree>
    <p:extLst>
      <p:ext uri="{BB962C8B-B14F-4D97-AF65-F5344CB8AC3E}">
        <p14:creationId xmlns:p14="http://schemas.microsoft.com/office/powerpoint/2010/main" val="307032557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lv-LV"/>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lv-LV"/>
          </a:p>
        </p:txBody>
      </p:sp>
      <p:sp>
        <p:nvSpPr>
          <p:cNvPr id="4" name="Date Placeholder 3"/>
          <p:cNvSpPr txBox="1">
            <a:spLocks noGrp="1"/>
          </p:cNvSpPr>
          <p:nvPr>
            <p:ph type="dt" sz="half" idx="7"/>
          </p:nvPr>
        </p:nvSpPr>
        <p:spPr/>
        <p:txBody>
          <a:bodyPr/>
          <a:lstStyle>
            <a:lvl1pPr>
              <a:defRPr/>
            </a:lvl1pPr>
          </a:lstStyle>
          <a:p>
            <a:pPr lvl="0"/>
            <a:r>
              <a:rPr lang="lv-LV"/>
              <a:t>23.11.2017</a:t>
            </a:r>
          </a:p>
        </p:txBody>
      </p:sp>
      <p:sp>
        <p:nvSpPr>
          <p:cNvPr id="5" name="Footer Placeholder 4"/>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8"/>
          </p:nvPr>
        </p:nvSpPr>
        <p:spPr/>
        <p:txBody>
          <a:bodyPr/>
          <a:lstStyle>
            <a:lvl1pPr>
              <a:defRPr/>
            </a:lvl1pPr>
          </a:lstStyle>
          <a:p>
            <a:pPr lvl="0"/>
            <a:fld id="{0198E7D5-E2E5-4486-8A6C-7B1B148F4A92}" type="slidenum">
              <a:t>‹#›</a:t>
            </a:fld>
            <a:endParaRPr lang="lv-LV"/>
          </a:p>
        </p:txBody>
      </p:sp>
    </p:spTree>
    <p:extLst>
      <p:ext uri="{BB962C8B-B14F-4D97-AF65-F5344CB8AC3E}">
        <p14:creationId xmlns:p14="http://schemas.microsoft.com/office/powerpoint/2010/main" val="3402758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7"/>
          </p:nvPr>
        </p:nvSpPr>
        <p:spPr/>
        <p:txBody>
          <a:bodyPr/>
          <a:lstStyle>
            <a:lvl1pPr>
              <a:defRPr/>
            </a:lvl1pPr>
          </a:lstStyle>
          <a:p>
            <a:pPr lvl="0"/>
            <a:r>
              <a:rPr lang="lv-LV"/>
              <a:t>23.11.2017</a:t>
            </a:r>
          </a:p>
        </p:txBody>
      </p:sp>
      <p:sp>
        <p:nvSpPr>
          <p:cNvPr id="5" name="Footer Placeholder 4"/>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8"/>
          </p:nvPr>
        </p:nvSpPr>
        <p:spPr/>
        <p:txBody>
          <a:bodyPr/>
          <a:lstStyle>
            <a:lvl1pPr>
              <a:defRPr/>
            </a:lvl1pPr>
          </a:lstStyle>
          <a:p>
            <a:pPr lvl="0"/>
            <a:fld id="{7E93345F-B14E-4C0B-96BE-64DDB25F4A3A}" type="slidenum">
              <a:t>‹#›</a:t>
            </a:fld>
            <a:endParaRPr lang="lv-LV"/>
          </a:p>
        </p:txBody>
      </p:sp>
    </p:spTree>
    <p:extLst>
      <p:ext uri="{BB962C8B-B14F-4D97-AF65-F5344CB8AC3E}">
        <p14:creationId xmlns:p14="http://schemas.microsoft.com/office/powerpoint/2010/main" val="3516532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lv-LV"/>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7"/>
          </p:nvPr>
        </p:nvSpPr>
        <p:spPr/>
        <p:txBody>
          <a:bodyPr/>
          <a:lstStyle>
            <a:lvl1pPr>
              <a:defRPr/>
            </a:lvl1pPr>
          </a:lstStyle>
          <a:p>
            <a:pPr lvl="0"/>
            <a:r>
              <a:rPr lang="lv-LV"/>
              <a:t>23.11.2017</a:t>
            </a:r>
          </a:p>
        </p:txBody>
      </p:sp>
      <p:sp>
        <p:nvSpPr>
          <p:cNvPr id="5" name="Footer Placeholder 4"/>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8"/>
          </p:nvPr>
        </p:nvSpPr>
        <p:spPr/>
        <p:txBody>
          <a:bodyPr/>
          <a:lstStyle>
            <a:lvl1pPr>
              <a:defRPr/>
            </a:lvl1pPr>
          </a:lstStyle>
          <a:p>
            <a:pPr lvl="0"/>
            <a:fld id="{C47E59D9-24E7-41C6-A18E-8E84AA39A5B8}" type="slidenum">
              <a:t>‹#›</a:t>
            </a:fld>
            <a:endParaRPr lang="lv-LV"/>
          </a:p>
        </p:txBody>
      </p:sp>
    </p:spTree>
    <p:extLst>
      <p:ext uri="{BB962C8B-B14F-4D97-AF65-F5344CB8AC3E}">
        <p14:creationId xmlns:p14="http://schemas.microsoft.com/office/powerpoint/2010/main" val="876909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7"/>
          </p:nvPr>
        </p:nvSpPr>
        <p:spPr/>
        <p:txBody>
          <a:bodyPr/>
          <a:lstStyle>
            <a:lvl1pPr>
              <a:defRPr/>
            </a:lvl1pPr>
          </a:lstStyle>
          <a:p>
            <a:pPr lvl="0"/>
            <a:r>
              <a:rPr lang="lv-LV"/>
              <a:t>23.11.2017</a:t>
            </a:r>
          </a:p>
        </p:txBody>
      </p:sp>
      <p:sp>
        <p:nvSpPr>
          <p:cNvPr id="5" name="Footer Placeholder 4"/>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8"/>
          </p:nvPr>
        </p:nvSpPr>
        <p:spPr/>
        <p:txBody>
          <a:bodyPr/>
          <a:lstStyle>
            <a:lvl1pPr>
              <a:defRPr/>
            </a:lvl1pPr>
          </a:lstStyle>
          <a:p>
            <a:pPr lvl="0"/>
            <a:fld id="{8E495106-003D-4076-8CEC-A72DE6CD2BAA}" type="slidenum">
              <a:t>‹#›</a:t>
            </a:fld>
            <a:endParaRPr lang="lv-LV"/>
          </a:p>
        </p:txBody>
      </p:sp>
    </p:spTree>
    <p:extLst>
      <p:ext uri="{BB962C8B-B14F-4D97-AF65-F5344CB8AC3E}">
        <p14:creationId xmlns:p14="http://schemas.microsoft.com/office/powerpoint/2010/main" val="2420157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lv-LV"/>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r>
              <a:rPr lang="lv-LV"/>
              <a:t>23.11.2017</a:t>
            </a:r>
          </a:p>
        </p:txBody>
      </p:sp>
      <p:sp>
        <p:nvSpPr>
          <p:cNvPr id="5" name="Footer Placeholder 4"/>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8"/>
          </p:nvPr>
        </p:nvSpPr>
        <p:spPr/>
        <p:txBody>
          <a:bodyPr/>
          <a:lstStyle>
            <a:lvl1pPr>
              <a:defRPr/>
            </a:lvl1pPr>
          </a:lstStyle>
          <a:p>
            <a:pPr lvl="0"/>
            <a:fld id="{FF5A9404-74F2-4C4C-AD78-C37BB1932997}" type="slidenum">
              <a:t>‹#›</a:t>
            </a:fld>
            <a:endParaRPr lang="lv-LV"/>
          </a:p>
        </p:txBody>
      </p:sp>
    </p:spTree>
    <p:extLst>
      <p:ext uri="{BB962C8B-B14F-4D97-AF65-F5344CB8AC3E}">
        <p14:creationId xmlns:p14="http://schemas.microsoft.com/office/powerpoint/2010/main" val="1543685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txBox="1">
            <a:spLocks noGrp="1"/>
          </p:cNvSpPr>
          <p:nvPr>
            <p:ph type="dt" sz="half" idx="7"/>
          </p:nvPr>
        </p:nvSpPr>
        <p:spPr/>
        <p:txBody>
          <a:bodyPr/>
          <a:lstStyle>
            <a:lvl1pPr>
              <a:defRPr/>
            </a:lvl1pPr>
          </a:lstStyle>
          <a:p>
            <a:pPr lvl="0"/>
            <a:r>
              <a:rPr lang="lv-LV"/>
              <a:t>23.11.2017</a:t>
            </a:r>
          </a:p>
        </p:txBody>
      </p:sp>
      <p:sp>
        <p:nvSpPr>
          <p:cNvPr id="6" name="Footer Placeholder 5"/>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7" name="Slide Number Placeholder 6"/>
          <p:cNvSpPr txBox="1">
            <a:spLocks noGrp="1"/>
          </p:cNvSpPr>
          <p:nvPr>
            <p:ph type="sldNum" sz="quarter" idx="8"/>
          </p:nvPr>
        </p:nvSpPr>
        <p:spPr/>
        <p:txBody>
          <a:bodyPr/>
          <a:lstStyle>
            <a:lvl1pPr>
              <a:defRPr/>
            </a:lvl1pPr>
          </a:lstStyle>
          <a:p>
            <a:pPr lvl="0"/>
            <a:fld id="{29B1CF2E-5BA0-4593-B66B-C94727429DC1}" type="slidenum">
              <a:t>‹#›</a:t>
            </a:fld>
            <a:endParaRPr lang="lv-LV"/>
          </a:p>
        </p:txBody>
      </p:sp>
    </p:spTree>
    <p:extLst>
      <p:ext uri="{BB962C8B-B14F-4D97-AF65-F5344CB8AC3E}">
        <p14:creationId xmlns:p14="http://schemas.microsoft.com/office/powerpoint/2010/main" val="769644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lv-LV"/>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txBox="1">
            <a:spLocks noGrp="1"/>
          </p:cNvSpPr>
          <p:nvPr>
            <p:ph type="dt" sz="half" idx="7"/>
          </p:nvPr>
        </p:nvSpPr>
        <p:spPr/>
        <p:txBody>
          <a:bodyPr/>
          <a:lstStyle>
            <a:lvl1pPr>
              <a:defRPr/>
            </a:lvl1pPr>
          </a:lstStyle>
          <a:p>
            <a:pPr lvl="0"/>
            <a:r>
              <a:rPr lang="lv-LV"/>
              <a:t>23.11.2017</a:t>
            </a:r>
          </a:p>
        </p:txBody>
      </p:sp>
      <p:sp>
        <p:nvSpPr>
          <p:cNvPr id="8" name="Footer Placeholder 7"/>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9" name="Slide Number Placeholder 8"/>
          <p:cNvSpPr txBox="1">
            <a:spLocks noGrp="1"/>
          </p:cNvSpPr>
          <p:nvPr>
            <p:ph type="sldNum" sz="quarter" idx="8"/>
          </p:nvPr>
        </p:nvSpPr>
        <p:spPr/>
        <p:txBody>
          <a:bodyPr/>
          <a:lstStyle>
            <a:lvl1pPr>
              <a:defRPr/>
            </a:lvl1pPr>
          </a:lstStyle>
          <a:p>
            <a:pPr lvl="0"/>
            <a:fld id="{713A2867-C3F4-49E6-8486-9CB9E8E34B83}" type="slidenum">
              <a:t>‹#›</a:t>
            </a:fld>
            <a:endParaRPr lang="lv-LV"/>
          </a:p>
        </p:txBody>
      </p:sp>
    </p:spTree>
    <p:extLst>
      <p:ext uri="{BB962C8B-B14F-4D97-AF65-F5344CB8AC3E}">
        <p14:creationId xmlns:p14="http://schemas.microsoft.com/office/powerpoint/2010/main" val="1999578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Date Placeholder 2"/>
          <p:cNvSpPr txBox="1">
            <a:spLocks noGrp="1"/>
          </p:cNvSpPr>
          <p:nvPr>
            <p:ph type="dt" sz="half" idx="7"/>
          </p:nvPr>
        </p:nvSpPr>
        <p:spPr/>
        <p:txBody>
          <a:bodyPr/>
          <a:lstStyle>
            <a:lvl1pPr>
              <a:defRPr/>
            </a:lvl1pPr>
          </a:lstStyle>
          <a:p>
            <a:pPr lvl="0"/>
            <a:r>
              <a:rPr lang="lv-LV"/>
              <a:t>23.11.2017</a:t>
            </a:r>
          </a:p>
        </p:txBody>
      </p:sp>
      <p:sp>
        <p:nvSpPr>
          <p:cNvPr id="4" name="Footer Placeholder 3"/>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5" name="Slide Number Placeholder 4"/>
          <p:cNvSpPr txBox="1">
            <a:spLocks noGrp="1"/>
          </p:cNvSpPr>
          <p:nvPr>
            <p:ph type="sldNum" sz="quarter" idx="8"/>
          </p:nvPr>
        </p:nvSpPr>
        <p:spPr/>
        <p:txBody>
          <a:bodyPr/>
          <a:lstStyle>
            <a:lvl1pPr>
              <a:defRPr/>
            </a:lvl1pPr>
          </a:lstStyle>
          <a:p>
            <a:pPr lvl="0"/>
            <a:fld id="{413C84D3-5F84-46E0-82E0-856AF09ED617}" type="slidenum">
              <a:t>‹#›</a:t>
            </a:fld>
            <a:endParaRPr lang="lv-LV"/>
          </a:p>
        </p:txBody>
      </p:sp>
    </p:spTree>
    <p:extLst>
      <p:ext uri="{BB962C8B-B14F-4D97-AF65-F5344CB8AC3E}">
        <p14:creationId xmlns:p14="http://schemas.microsoft.com/office/powerpoint/2010/main" val="4207091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r>
              <a:rPr lang="lv-LV"/>
              <a:t>23.11.2017</a:t>
            </a:r>
          </a:p>
        </p:txBody>
      </p:sp>
      <p:sp>
        <p:nvSpPr>
          <p:cNvPr id="3" name="Footer Placeholder 2"/>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4" name="Slide Number Placeholder 3"/>
          <p:cNvSpPr txBox="1">
            <a:spLocks noGrp="1"/>
          </p:cNvSpPr>
          <p:nvPr>
            <p:ph type="sldNum" sz="quarter" idx="8"/>
          </p:nvPr>
        </p:nvSpPr>
        <p:spPr/>
        <p:txBody>
          <a:bodyPr/>
          <a:lstStyle>
            <a:lvl1pPr>
              <a:defRPr/>
            </a:lvl1pPr>
          </a:lstStyle>
          <a:p>
            <a:pPr lvl="0"/>
            <a:fld id="{D19AE16F-6B66-4E5B-B22F-A8A808120686}" type="slidenum">
              <a:t>‹#›</a:t>
            </a:fld>
            <a:endParaRPr lang="lv-LV"/>
          </a:p>
        </p:txBody>
      </p:sp>
    </p:spTree>
    <p:extLst>
      <p:ext uri="{BB962C8B-B14F-4D97-AF65-F5344CB8AC3E}">
        <p14:creationId xmlns:p14="http://schemas.microsoft.com/office/powerpoint/2010/main" val="2859901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lv-LV"/>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r>
              <a:rPr lang="lv-LV"/>
              <a:t>23.11.2017</a:t>
            </a:r>
          </a:p>
        </p:txBody>
      </p:sp>
      <p:sp>
        <p:nvSpPr>
          <p:cNvPr id="6" name="Footer Placeholder 5"/>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7" name="Slide Number Placeholder 6"/>
          <p:cNvSpPr txBox="1">
            <a:spLocks noGrp="1"/>
          </p:cNvSpPr>
          <p:nvPr>
            <p:ph type="sldNum" sz="quarter" idx="8"/>
          </p:nvPr>
        </p:nvSpPr>
        <p:spPr/>
        <p:txBody>
          <a:bodyPr/>
          <a:lstStyle>
            <a:lvl1pPr>
              <a:defRPr/>
            </a:lvl1pPr>
          </a:lstStyle>
          <a:p>
            <a:pPr lvl="0"/>
            <a:fld id="{770390F1-A9F4-4D0B-B33B-0DB4B7413300}" type="slidenum">
              <a:t>‹#›</a:t>
            </a:fld>
            <a:endParaRPr lang="lv-LV"/>
          </a:p>
        </p:txBody>
      </p:sp>
    </p:spTree>
    <p:extLst>
      <p:ext uri="{BB962C8B-B14F-4D97-AF65-F5344CB8AC3E}">
        <p14:creationId xmlns:p14="http://schemas.microsoft.com/office/powerpoint/2010/main" val="230656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lv-LV"/>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lv-LV" sz="3200"/>
            </a:lvl1pPr>
          </a:lstStyle>
          <a:p>
            <a:pPr lvl="0"/>
            <a:endParaRPr lang="lv-LV"/>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r>
              <a:rPr lang="lv-LV"/>
              <a:t>23.11.2017</a:t>
            </a:r>
          </a:p>
        </p:txBody>
      </p:sp>
      <p:sp>
        <p:nvSpPr>
          <p:cNvPr id="6" name="Footer Placeholder 5"/>
          <p:cNvSpPr txBox="1">
            <a:spLocks noGrp="1"/>
          </p:cNvSpPr>
          <p:nvPr>
            <p:ph type="ftr" sz="quarter" idx="9"/>
          </p:nvPr>
        </p:nvSpPr>
        <p:spPr/>
        <p:txBody>
          <a:bodyPr/>
          <a:lstStyle>
            <a:lvl1pPr>
              <a:defRPr/>
            </a:lvl1pPr>
          </a:lstStyle>
          <a:p>
            <a:pPr lvl="0"/>
            <a:r>
              <a:rPr lang="lv-LV"/>
              <a:t>Stēfans Ēriksons, Ziemeļvalstu Ministru padomes birojs Latvijā direktors</a:t>
            </a:r>
          </a:p>
        </p:txBody>
      </p:sp>
      <p:sp>
        <p:nvSpPr>
          <p:cNvPr id="7" name="Slide Number Placeholder 6"/>
          <p:cNvSpPr txBox="1">
            <a:spLocks noGrp="1"/>
          </p:cNvSpPr>
          <p:nvPr>
            <p:ph type="sldNum" sz="quarter" idx="8"/>
          </p:nvPr>
        </p:nvSpPr>
        <p:spPr/>
        <p:txBody>
          <a:bodyPr/>
          <a:lstStyle>
            <a:lvl1pPr>
              <a:defRPr/>
            </a:lvl1pPr>
          </a:lstStyle>
          <a:p>
            <a:pPr lvl="0"/>
            <a:fld id="{6B1AE9ED-EDEF-4E36-AFAC-A7943380A7FC}" type="slidenum">
              <a:t>‹#›</a:t>
            </a:fld>
            <a:endParaRPr lang="lv-LV"/>
          </a:p>
        </p:txBody>
      </p:sp>
    </p:spTree>
    <p:extLst>
      <p:ext uri="{BB962C8B-B14F-4D97-AF65-F5344CB8AC3E}">
        <p14:creationId xmlns:p14="http://schemas.microsoft.com/office/powerpoint/2010/main" val="1209868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lv-LV"/>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Calibri"/>
              </a:defRPr>
            </a:lvl1pPr>
          </a:lstStyle>
          <a:p>
            <a:pPr lvl="0"/>
            <a:r>
              <a:rPr lang="lv-LV"/>
              <a:t>23.11.2017</a:t>
            </a:r>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Calibri"/>
              </a:defRPr>
            </a:lvl1pPr>
          </a:lstStyle>
          <a:p>
            <a:pPr lvl="0"/>
            <a:r>
              <a:rPr lang="lv-LV"/>
              <a:t>Stēfans Ēriksons, Ziemeļvalstu Ministru padomes birojs Latvijā direktors</a:t>
            </a:r>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Calibri"/>
              </a:defRPr>
            </a:lvl1pPr>
          </a:lstStyle>
          <a:p>
            <a:pPr lvl="0"/>
            <a:fld id="{69E2182E-F94B-4DEE-952E-33586141E89D}" type="slidenum">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lv-LV"/>
              <a:t>   </a:t>
            </a:r>
          </a:p>
        </p:txBody>
      </p:sp>
      <p:sp>
        <p:nvSpPr>
          <p:cNvPr id="3" name="Subtitle 2"/>
          <p:cNvSpPr txBox="1">
            <a:spLocks noGrp="1"/>
          </p:cNvSpPr>
          <p:nvPr>
            <p:ph type="subTitle" idx="1"/>
          </p:nvPr>
        </p:nvSpPr>
        <p:spPr/>
        <p:txBody>
          <a:bodyPr/>
          <a:lstStyle/>
          <a:p>
            <a:pPr lvl="0"/>
            <a:r>
              <a:rPr lang="lv-LV"/>
              <a:t> </a:t>
            </a:r>
          </a:p>
        </p:txBody>
      </p:sp>
      <p:pic>
        <p:nvPicPr>
          <p:cNvPr id="4" name="Picture 432"/>
          <p:cNvPicPr>
            <a:picLocks noChangeAspect="1"/>
          </p:cNvPicPr>
          <p:nvPr/>
        </p:nvPicPr>
        <p:blipFill>
          <a:blip r:embed="rId2"/>
          <a:stretch>
            <a:fillRect/>
          </a:stretch>
        </p:blipFill>
        <p:spPr>
          <a:xfrm>
            <a:off x="-12966" y="-2029"/>
            <a:ext cx="12191996" cy="6860029"/>
          </a:xfrm>
          <a:prstGeom prst="rect">
            <a:avLst/>
          </a:prstGeom>
          <a:noFill/>
          <a:ln cap="flat">
            <a:noFill/>
          </a:ln>
        </p:spPr>
      </p:pic>
      <p:sp>
        <p:nvSpPr>
          <p:cNvPr id="5" name="TextBox 3458"/>
          <p:cNvSpPr txBox="1"/>
          <p:nvPr/>
        </p:nvSpPr>
        <p:spPr>
          <a:xfrm>
            <a:off x="1019784" y="4832073"/>
            <a:ext cx="10081954" cy="156965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24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0" cap="none" spc="0" baseline="0">
                <a:solidFill>
                  <a:srgbClr val="FFFFFF"/>
                </a:solidFill>
                <a:uFillTx/>
                <a:latin typeface="Calibri"/>
              </a:rPr>
              <a:t>2019.gada 3.oktobris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0" cap="none" spc="0" baseline="0">
                <a:solidFill>
                  <a:srgbClr val="FFFFFF"/>
                </a:solidFill>
                <a:uFillTx/>
                <a:latin typeface="Calibri"/>
              </a:rPr>
              <a:t>Zemgales reģiona kompetenču attīstības centrs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0" cap="none" spc="0" baseline="0">
                <a:solidFill>
                  <a:srgbClr val="FFFFFF"/>
                </a:solidFill>
                <a:uFillTx/>
                <a:latin typeface="Calibri"/>
              </a:rPr>
              <a:t>Jelgava</a:t>
            </a:r>
          </a:p>
        </p:txBody>
      </p:sp>
      <p:sp>
        <p:nvSpPr>
          <p:cNvPr id="6" name="TextBox 3461"/>
          <p:cNvSpPr txBox="1"/>
          <p:nvPr/>
        </p:nvSpPr>
        <p:spPr>
          <a:xfrm>
            <a:off x="515566" y="1122361"/>
            <a:ext cx="11090391" cy="25853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FFFFFF"/>
                </a:solidFill>
                <a:uFillTx/>
                <a:latin typeface="Corbel" pitchFamily="34"/>
              </a:rPr>
              <a:t>ZIEMEĻVALSTU UN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FFFFFF"/>
                </a:solidFill>
                <a:uFillTx/>
                <a:latin typeface="Corbel" pitchFamily="34"/>
              </a:rPr>
              <a:t>BALTIJAS VALSTU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FFFFFF"/>
                </a:solidFill>
                <a:uFillTx/>
                <a:latin typeface="Corbel" pitchFamily="34"/>
              </a:rPr>
              <a:t>MOBILITĀTES PROGRAMMAS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Date Placeholder 3"/>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898989"/>
                </a:solidFill>
                <a:uFillTx/>
                <a:latin typeface="Calibri"/>
              </a:rPr>
              <a:t>23.11.2017</a:t>
            </a:r>
          </a:p>
        </p:txBody>
      </p:sp>
      <p:sp>
        <p:nvSpPr>
          <p:cNvPr id="3" name="Footer Placeholder 4"/>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898989"/>
                </a:solidFill>
                <a:uFillTx/>
                <a:latin typeface="Calibri"/>
              </a:rPr>
              <a:t>Stēfans Ēriksons, Ziemeļvalstu Ministru padomes birojs Latvijā direktors</a:t>
            </a:r>
          </a:p>
        </p:txBody>
      </p:sp>
      <p:pic>
        <p:nvPicPr>
          <p:cNvPr id="4" name="Picture 5"/>
          <p:cNvPicPr>
            <a:picLocks noChangeAspect="1"/>
          </p:cNvPicPr>
          <p:nvPr/>
        </p:nvPicPr>
        <p:blipFill>
          <a:blip r:embed="rId2"/>
          <a:stretch>
            <a:fillRect/>
          </a:stretch>
        </p:blipFill>
        <p:spPr>
          <a:xfrm>
            <a:off x="1801" y="0"/>
            <a:ext cx="12188385" cy="6858000"/>
          </a:xfrm>
          <a:prstGeom prst="rect">
            <a:avLst/>
          </a:prstGeom>
          <a:noFill/>
          <a:ln cap="flat">
            <a:noFill/>
          </a:ln>
        </p:spPr>
      </p:pic>
      <p:sp>
        <p:nvSpPr>
          <p:cNvPr id="5" name="TextBox 6"/>
          <p:cNvSpPr txBox="1"/>
          <p:nvPr/>
        </p:nvSpPr>
        <p:spPr>
          <a:xfrm>
            <a:off x="838203" y="1173303"/>
            <a:ext cx="9596335" cy="42473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2F5597"/>
                </a:solidFill>
                <a:uFillTx/>
                <a:latin typeface="Calibri"/>
              </a:rPr>
              <a:t>Informācija par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2F5597"/>
                </a:solidFill>
                <a:uFillTx/>
                <a:latin typeface="Calibri"/>
              </a:rPr>
              <a:t>Ziemeļvalstu un Baltijas valstu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2F5597"/>
                </a:solidFill>
                <a:uFillTx/>
                <a:latin typeface="Calibri"/>
              </a:rPr>
              <a:t>mobilitātes programmām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5400" b="1" i="0" u="none" strike="noStrike" kern="1200" cap="none" spc="0" baseline="0">
              <a:solidFill>
                <a:srgbClr val="2F5597"/>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1" i="0" u="none" strike="noStrike" kern="1200" cap="none" spc="0" baseline="0">
                <a:solidFill>
                  <a:srgbClr val="2F5597"/>
                </a:solidFill>
                <a:uFillTx/>
                <a:latin typeface="Calibri"/>
              </a:rPr>
              <a:t>www.NORDEN.LV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5"/>
          <p:cNvPicPr>
            <a:picLocks noChangeAspect="1"/>
          </p:cNvPicPr>
          <p:nvPr/>
        </p:nvPicPr>
        <p:blipFill>
          <a:blip r:embed="rId2"/>
          <a:stretch>
            <a:fillRect/>
          </a:stretch>
        </p:blipFill>
        <p:spPr>
          <a:xfrm>
            <a:off x="0" y="-1014"/>
            <a:ext cx="12191996" cy="6860029"/>
          </a:xfrm>
          <a:prstGeom prst="rect">
            <a:avLst/>
          </a:prstGeom>
          <a:noFill/>
          <a:ln cap="flat">
            <a:noFill/>
          </a:ln>
        </p:spPr>
      </p:pic>
      <p:sp>
        <p:nvSpPr>
          <p:cNvPr id="3" name="TextBox 8"/>
          <p:cNvSpPr txBox="1"/>
          <p:nvPr/>
        </p:nvSpPr>
        <p:spPr>
          <a:xfrm>
            <a:off x="486387" y="358435"/>
            <a:ext cx="9931938"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baseline="0">
                <a:solidFill>
                  <a:srgbClr val="2F5597"/>
                </a:solidFill>
                <a:uFillTx/>
                <a:latin typeface="Calibri"/>
              </a:rPr>
              <a:t>AR MUMS VAR </a:t>
            </a:r>
            <a:r>
              <a:rPr lang="pt-BR" sz="3200" b="0" i="0" u="none" strike="noStrike" kern="1200" cap="none" spc="0" baseline="0">
                <a:solidFill>
                  <a:srgbClr val="2F5597"/>
                </a:solidFill>
                <a:uFillTx/>
                <a:latin typeface="Calibri"/>
              </a:rPr>
              <a:t>SAZIN</a:t>
            </a:r>
            <a:r>
              <a:rPr lang="lv-LV" sz="3200" b="0" i="0" u="none" strike="noStrike" kern="1200" cap="none" spc="0" baseline="0">
                <a:solidFill>
                  <a:srgbClr val="2F5597"/>
                </a:solidFill>
                <a:uFillTx/>
                <a:latin typeface="Calibri"/>
              </a:rPr>
              <a:t>ĀTIES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1" i="0" u="none" strike="noStrike" kern="1200" cap="none" spc="0" baseline="0">
                <a:solidFill>
                  <a:srgbClr val="2F5597"/>
                </a:solidFill>
                <a:uFillTx/>
                <a:latin typeface="Calibri"/>
              </a:rPr>
              <a:t>info@norden.lv</a:t>
            </a:r>
            <a:endParaRPr lang="lv-LV" sz="3200" b="1" i="0" u="none" strike="noStrike" kern="1200" cap="none" spc="0" baseline="0">
              <a:solidFill>
                <a:srgbClr val="2F5597"/>
              </a:solidFill>
              <a:uFillTx/>
              <a:latin typeface="Calibri"/>
            </a:endParaRPr>
          </a:p>
        </p:txBody>
      </p:sp>
      <p:sp>
        <p:nvSpPr>
          <p:cNvPr id="4" name="TextBox 9"/>
          <p:cNvSpPr txBox="1"/>
          <p:nvPr/>
        </p:nvSpPr>
        <p:spPr>
          <a:xfrm>
            <a:off x="486378" y="3782333"/>
            <a:ext cx="5651769" cy="221599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baseline="0">
                <a:solidFill>
                  <a:srgbClr val="2F5597"/>
                </a:solidFill>
                <a:uFillTx/>
                <a:latin typeface="Calibri"/>
              </a:rPr>
              <a:t>MUMS VAR </a:t>
            </a:r>
            <a:r>
              <a:rPr lang="fi-FI" sz="3200" b="0" i="0" u="none" strike="noStrike" kern="1200" cap="none" spc="0" baseline="0">
                <a:solidFill>
                  <a:srgbClr val="2F5597"/>
                </a:solidFill>
                <a:uFillTx/>
                <a:latin typeface="Calibri"/>
              </a:rPr>
              <a:t>SEKO</a:t>
            </a:r>
            <a:r>
              <a:rPr lang="lv-LV" sz="3200" b="0" i="0" u="none" strike="noStrike" kern="1200" cap="none" spc="0" baseline="0">
                <a:solidFill>
                  <a:srgbClr val="2F5597"/>
                </a:solidFill>
                <a:uFillTx/>
                <a:latin typeface="Calibri"/>
              </a:rPr>
              <a:t>T</a:t>
            </a:r>
            <a:endParaRPr lang="fi-FI" sz="3200" b="0" i="0" u="none" strike="noStrike" kern="1200" cap="none" spc="0" baseline="0">
              <a:solidFill>
                <a:srgbClr val="2F5597"/>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000" b="0" i="0" u="none" strike="noStrike" kern="1200" cap="none" spc="0" baseline="0">
              <a:solidFill>
                <a:srgbClr val="2F5597"/>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3200" b="1" i="0" u="none" strike="noStrike" kern="1200" cap="none" spc="0" baseline="0">
                <a:solidFill>
                  <a:srgbClr val="2F5597"/>
                </a:solidFill>
                <a:uFillTx/>
                <a:latin typeface="Calibri"/>
              </a:rPr>
              <a:t>www.facebook.com/norden.lv/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3200" b="1" i="0" u="none" strike="noStrike" kern="1200" cap="none" spc="0" baseline="0">
                <a:solidFill>
                  <a:srgbClr val="2F5597"/>
                </a:solidFill>
                <a:uFillTx/>
                <a:latin typeface="Calibri"/>
              </a:rPr>
              <a:t>twitter.com/norden_lv</a:t>
            </a:r>
            <a:endParaRPr lang="lv-LV" sz="3200" b="1" i="0" u="none" strike="noStrike" kern="1200" cap="none" spc="0" baseline="0">
              <a:solidFill>
                <a:srgbClr val="2F5597"/>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200" b="1" i="0" u="none" strike="noStrike" kern="0" cap="none" spc="0" baseline="0">
                <a:solidFill>
                  <a:srgbClr val="2F5597"/>
                </a:solidFill>
                <a:uFillTx/>
                <a:latin typeface="Calibri"/>
              </a:rPr>
              <a:t>instagram.com/norden_lv	</a:t>
            </a:r>
            <a:endParaRPr lang="lv-LV" sz="3200" b="1" i="0" u="none" strike="noStrike" kern="1200" cap="none" spc="0" baseline="0">
              <a:solidFill>
                <a:srgbClr val="2F5597"/>
              </a:solidFill>
              <a:uFillTx/>
              <a:latin typeface="Calibri"/>
            </a:endParaRPr>
          </a:p>
        </p:txBody>
      </p:sp>
      <p:sp>
        <p:nvSpPr>
          <p:cNvPr id="5" name="TextBox 10"/>
          <p:cNvSpPr txBox="1"/>
          <p:nvPr/>
        </p:nvSpPr>
        <p:spPr>
          <a:xfrm>
            <a:off x="486387" y="1930261"/>
            <a:ext cx="8044772" cy="12311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baseline="0">
                <a:solidFill>
                  <a:srgbClr val="2F5597"/>
                </a:solidFill>
                <a:uFillTx/>
                <a:latin typeface="Calibri"/>
              </a:rPr>
              <a:t>AR MUMS VAR SATIKTIES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000" b="0" i="0" u="none" strike="noStrike" kern="1200" cap="none" spc="0" baseline="0">
              <a:solidFill>
                <a:srgbClr val="2F5597"/>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200" b="1" i="0" u="none" strike="noStrike" kern="1200" cap="none" spc="0" baseline="0">
                <a:solidFill>
                  <a:srgbClr val="2F5597"/>
                </a:solidFill>
                <a:uFillTx/>
                <a:latin typeface="Calibri"/>
              </a:rPr>
              <a:t>Marijas iela 13/3 (Berga Bazārs)</a:t>
            </a:r>
          </a:p>
        </p:txBody>
      </p:sp>
      <p:pic>
        <p:nvPicPr>
          <p:cNvPr id="6" name="Picture 12"/>
          <p:cNvPicPr>
            <a:picLocks noChangeAspect="1"/>
          </p:cNvPicPr>
          <p:nvPr/>
        </p:nvPicPr>
        <p:blipFill>
          <a:blip r:embed="rId3"/>
          <a:stretch>
            <a:fillRect/>
          </a:stretch>
        </p:blipFill>
        <p:spPr>
          <a:xfrm>
            <a:off x="6518309" y="1708391"/>
            <a:ext cx="4998467" cy="249645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4"/>
          <p:cNvPicPr>
            <a:picLocks noChangeAspect="1"/>
          </p:cNvPicPr>
          <p:nvPr/>
        </p:nvPicPr>
        <p:blipFill>
          <a:blip r:embed="rId2"/>
          <a:srcRect t="6661" b="5614"/>
          <a:stretch>
            <a:fillRect/>
          </a:stretch>
        </p:blipFill>
        <p:spPr>
          <a:xfrm>
            <a:off x="-21140" y="-184827"/>
            <a:ext cx="12225363" cy="714983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xtBox 5"/>
          <p:cNvSpPr txBox="1"/>
          <p:nvPr/>
        </p:nvSpPr>
        <p:spPr>
          <a:xfrm>
            <a:off x="1147864" y="476749"/>
            <a:ext cx="7470840"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1" i="0" u="none" strike="noStrike" kern="1200" cap="none" spc="0" baseline="0">
                <a:solidFill>
                  <a:srgbClr val="FFFFFF"/>
                </a:solidFill>
                <a:uFillTx/>
                <a:latin typeface="Corbel" pitchFamily="34"/>
              </a:rPr>
              <a:t>Ziemeļvalstu Padome </a:t>
            </a:r>
            <a:r>
              <a:rPr lang="lv-LV" sz="1800" b="0" i="0" u="none" strike="noStrike" kern="1200" cap="none" spc="0" baseline="0">
                <a:solidFill>
                  <a:srgbClr val="FFFFFF"/>
                </a:solidFill>
                <a:uFillTx/>
                <a:latin typeface="Corbel" pitchFamily="34"/>
              </a:rPr>
              <a:t>(ZP) kopš 1952. gada ir Ziemeļvalstu parlamentārās sadarbības organizācija, kas apvieno piecu Ziemeļvalstu un trīs autonomo teritoriju (Ālandu salas, Fēru salas un Grenlande) deleģētos parlamentāriešus. ZP pastāvīgs sekretariāts atrodas Kopenhāgenā.</a:t>
            </a:r>
          </a:p>
        </p:txBody>
      </p:sp>
      <p:sp>
        <p:nvSpPr>
          <p:cNvPr id="4" name="TextBox 6"/>
          <p:cNvSpPr txBox="1"/>
          <p:nvPr/>
        </p:nvSpPr>
        <p:spPr>
          <a:xfrm>
            <a:off x="1147864" y="1866272"/>
            <a:ext cx="7354107"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1" i="0" u="none" strike="noStrike" kern="1200" cap="none" spc="0" baseline="0">
                <a:solidFill>
                  <a:srgbClr val="FFFFFF"/>
                </a:solidFill>
                <a:uFillTx/>
                <a:latin typeface="Corbel" pitchFamily="34"/>
              </a:rPr>
              <a:t>Ziemeļvalstu Ministru padome </a:t>
            </a:r>
            <a:r>
              <a:rPr lang="lv-LV" sz="1800" b="0" i="0" u="none" strike="noStrike" kern="1200" cap="none" spc="0" baseline="0">
                <a:solidFill>
                  <a:srgbClr val="FFFFFF"/>
                </a:solidFill>
                <a:uFillTx/>
                <a:latin typeface="Corbel" pitchFamily="34"/>
              </a:rPr>
              <a:t>(ZMP) kopš 1971. gada darbojas kā sadarbības institūcija starp Ziemeļvalstu valdībām. ZMP sastāvs ir tāds pats kā ZP. ZMP pastāvīgs sekretariāts atrodas Kopenhāgenā. Formāli par ZMP darbu atbildīgi ir Ziemeļvalstu premjerministri, tomēr praksē ZMP darbu katrā no valstīm koordinē Ziemeļvalstu sadarbības ministrs un Ziemeļvalstu sadarbības komiteja.</a:t>
            </a:r>
          </a:p>
        </p:txBody>
      </p:sp>
      <p:sp>
        <p:nvSpPr>
          <p:cNvPr id="5" name="TextBox 7"/>
          <p:cNvSpPr txBox="1"/>
          <p:nvPr/>
        </p:nvSpPr>
        <p:spPr>
          <a:xfrm>
            <a:off x="1147864" y="3946641"/>
            <a:ext cx="7354107"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a:solidFill>
                  <a:srgbClr val="FFFFFF"/>
                </a:solidFill>
                <a:uFillTx/>
                <a:latin typeface="Corbel" pitchFamily="34"/>
              </a:rPr>
              <a:t>ZMP un Baltijas valstu sadarbība aizsākās 1991. gadā, kad Latvijā, Igaunijā un Lietuvā tika atvērti </a:t>
            </a:r>
            <a:r>
              <a:rPr lang="lv-LV" sz="1800" b="1" i="0" u="none" strike="noStrike" kern="1200" cap="none" spc="0" baseline="0">
                <a:solidFill>
                  <a:srgbClr val="FFFFFF"/>
                </a:solidFill>
                <a:uFillTx/>
                <a:latin typeface="Corbel" pitchFamily="34"/>
              </a:rPr>
              <a:t>Ziemeļvalstu Ministru padomes biroji. </a:t>
            </a:r>
            <a:r>
              <a:rPr lang="lv-LV" sz="1800" b="0" i="0" u="none" strike="noStrike" kern="1200" cap="none" spc="0" baseline="0">
                <a:solidFill>
                  <a:srgbClr val="FFFFFF"/>
                </a:solidFill>
                <a:uFillTx/>
                <a:latin typeface="Corbel" pitchFamily="34"/>
              </a:rPr>
              <a:t>ZMP birojiem  Baltijas valstīs ir centrāla loma veicinot un īstenojot Ziemeļvalstu un Baltijas sadarbību. Biroji sadarbojas ar valsts un reģionālajām institūcijām, NVO un Ziemeļvalstu diplomātiskajām pārstāvniecībām.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pic>
        <p:nvPicPr>
          <p:cNvPr id="6" name="Picture 9"/>
          <p:cNvPicPr>
            <a:picLocks noChangeAspect="1"/>
          </p:cNvPicPr>
          <p:nvPr/>
        </p:nvPicPr>
        <p:blipFill>
          <a:blip r:embed="rId3"/>
          <a:stretch>
            <a:fillRect/>
          </a:stretch>
        </p:blipFill>
        <p:spPr>
          <a:xfrm>
            <a:off x="8837676" y="59152"/>
            <a:ext cx="2272741" cy="1418618"/>
          </a:xfrm>
          <a:prstGeom prst="rect">
            <a:avLst/>
          </a:prstGeom>
          <a:noFill/>
          <a:ln cap="flat">
            <a:noFill/>
          </a:ln>
        </p:spPr>
      </p:pic>
      <p:pic>
        <p:nvPicPr>
          <p:cNvPr id="7" name="Picture 11"/>
          <p:cNvPicPr>
            <a:picLocks noChangeAspect="1"/>
          </p:cNvPicPr>
          <p:nvPr/>
        </p:nvPicPr>
        <p:blipFill>
          <a:blip r:embed="rId4"/>
          <a:stretch>
            <a:fillRect/>
          </a:stretch>
        </p:blipFill>
        <p:spPr>
          <a:xfrm>
            <a:off x="8837676" y="1866272"/>
            <a:ext cx="2346725" cy="1507516"/>
          </a:xfrm>
          <a:prstGeom prst="rect">
            <a:avLst/>
          </a:prstGeom>
          <a:noFill/>
          <a:ln cap="flat">
            <a:noFill/>
          </a:ln>
        </p:spPr>
      </p:pic>
      <p:sp>
        <p:nvSpPr>
          <p:cNvPr id="8" name="Date Placeholder 16"/>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FFFFFF"/>
                </a:solidFill>
                <a:uFillTx/>
                <a:latin typeface="Calibri"/>
              </a:rPr>
              <a:t>3.10.2019.</a:t>
            </a:r>
          </a:p>
        </p:txBody>
      </p:sp>
      <p:pic>
        <p:nvPicPr>
          <p:cNvPr id="9" name="Picture 17"/>
          <p:cNvPicPr>
            <a:picLocks noChangeAspect="1"/>
          </p:cNvPicPr>
          <p:nvPr/>
        </p:nvPicPr>
        <p:blipFill>
          <a:blip r:embed="rId5"/>
          <a:stretch>
            <a:fillRect/>
          </a:stretch>
        </p:blipFill>
        <p:spPr>
          <a:xfrm>
            <a:off x="11560987" y="6221019"/>
            <a:ext cx="573072" cy="573072"/>
          </a:xfrm>
          <a:prstGeom prst="rect">
            <a:avLst/>
          </a:prstGeom>
          <a:noFill/>
          <a:ln cap="flat">
            <a:noFill/>
          </a:ln>
        </p:spPr>
      </p:pic>
      <p:pic>
        <p:nvPicPr>
          <p:cNvPr id="10" name="Picture 19"/>
          <p:cNvPicPr>
            <a:picLocks noChangeAspect="1"/>
          </p:cNvPicPr>
          <p:nvPr/>
        </p:nvPicPr>
        <p:blipFill>
          <a:blip r:embed="rId6"/>
          <a:stretch>
            <a:fillRect/>
          </a:stretch>
        </p:blipFill>
        <p:spPr>
          <a:xfrm>
            <a:off x="8726768" y="3946641"/>
            <a:ext cx="3334185" cy="1461485"/>
          </a:xfrm>
          <a:prstGeom prst="rect">
            <a:avLst/>
          </a:prstGeom>
          <a:noFill/>
          <a:ln cap="flat">
            <a:noFill/>
          </a:ln>
        </p:spPr>
      </p:pic>
      <p:sp>
        <p:nvSpPr>
          <p:cNvPr id="11" name="Footer Placeholder 20"/>
          <p:cNvSpPr txBox="1"/>
          <p:nvPr/>
        </p:nvSpPr>
        <p:spPr>
          <a:xfrm>
            <a:off x="4038603" y="6381250"/>
            <a:ext cx="4959486"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2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xtBox 4"/>
          <p:cNvSpPr txBox="1"/>
          <p:nvPr/>
        </p:nvSpPr>
        <p:spPr>
          <a:xfrm>
            <a:off x="838203" y="1670069"/>
            <a:ext cx="10583695" cy="301621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Ziemeļvalstu un Baltijas valstu sadarbība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daudzpusēja sadarbība starp 8 valstīm</a:t>
            </a:r>
            <a:endParaRPr lang="lv-LV" sz="44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baseline="0">
                <a:solidFill>
                  <a:srgbClr val="FFFFFF"/>
                </a:solidFill>
                <a:uFillTx/>
                <a:latin typeface="Corbel" pitchFamily="34"/>
              </a:rPr>
              <a:t>Dānija, Islande, Norvēģija, Somija, Zviedrija + Igaunija, Latvija, Lietuva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0" i="0" u="none" strike="noStrike" kern="1200" cap="none" spc="0" baseline="0">
                <a:solidFill>
                  <a:srgbClr val="FFFFFF"/>
                </a:solidFill>
                <a:uFillTx/>
                <a:latin typeface="Corbel" pitchFamily="34"/>
              </a:rPr>
              <a:t>(NB8) </a:t>
            </a:r>
            <a:endParaRPr lang="lv-LV" sz="5400" b="0" i="0" u="none" strike="noStrike" kern="1200" cap="none" spc="0" baseline="0">
              <a:solidFill>
                <a:srgbClr val="FFFFFF"/>
              </a:solidFill>
              <a:uFillTx/>
              <a:latin typeface="Calibri"/>
            </a:endParaRPr>
          </a:p>
        </p:txBody>
      </p:sp>
      <p:sp>
        <p:nvSpPr>
          <p:cNvPr id="4" name="Date Placeholder 7"/>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FFFFFF"/>
                </a:solidFill>
                <a:uFillTx/>
                <a:latin typeface="Calibri"/>
              </a:rPr>
              <a:t>3.10.2019.</a:t>
            </a:r>
          </a:p>
        </p:txBody>
      </p:sp>
      <p:pic>
        <p:nvPicPr>
          <p:cNvPr id="5" name="Picture 8"/>
          <p:cNvPicPr>
            <a:picLocks noChangeAspect="1"/>
          </p:cNvPicPr>
          <p:nvPr/>
        </p:nvPicPr>
        <p:blipFill>
          <a:blip r:embed="rId3"/>
          <a:stretch>
            <a:fillRect/>
          </a:stretch>
        </p:blipFill>
        <p:spPr>
          <a:xfrm>
            <a:off x="11514993" y="6284067"/>
            <a:ext cx="573932" cy="573932"/>
          </a:xfrm>
          <a:prstGeom prst="rect">
            <a:avLst/>
          </a:prstGeom>
          <a:noFill/>
          <a:ln cap="flat">
            <a:noFill/>
          </a:ln>
        </p:spPr>
      </p:pic>
      <p:sp>
        <p:nvSpPr>
          <p:cNvPr id="6" name="Footer Placeholder 9"/>
          <p:cNvSpPr txBox="1"/>
          <p:nvPr/>
        </p:nvSpPr>
        <p:spPr>
          <a:xfrm>
            <a:off x="4038603" y="6356351"/>
            <a:ext cx="4910849"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2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xtBox 4"/>
          <p:cNvSpPr txBox="1"/>
          <p:nvPr/>
        </p:nvSpPr>
        <p:spPr>
          <a:xfrm>
            <a:off x="706876" y="1777794"/>
            <a:ext cx="10778243" cy="347787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4400" b="0" i="0" u="none" strike="noStrike" kern="1200" cap="none" spc="0" baseline="0">
                <a:solidFill>
                  <a:srgbClr val="FFFFFF"/>
                </a:solidFill>
                <a:uFillTx/>
                <a:latin typeface="Corbel" pitchFamily="34"/>
              </a:rPr>
              <a:t>Latvijas nozaru sadarbība ar Ziemeļvalstīm notiek ar ZMP īstenoto dažādu projektu, tostarp ar mobilitātes programmu, starpniecību.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4400" b="0" i="0" u="none" strike="noStrike" kern="1200" cap="none" spc="0" baseline="0">
              <a:solidFill>
                <a:srgbClr val="FFFFFF"/>
              </a:solidFill>
              <a:uFillTx/>
              <a:latin typeface="Corbel" pitchFamily="34"/>
            </a:endParaRPr>
          </a:p>
        </p:txBody>
      </p:sp>
      <p:pic>
        <p:nvPicPr>
          <p:cNvPr id="4" name="Picture 7"/>
          <p:cNvPicPr>
            <a:picLocks noChangeAspect="1"/>
          </p:cNvPicPr>
          <p:nvPr/>
        </p:nvPicPr>
        <p:blipFill>
          <a:blip r:embed="rId3"/>
          <a:stretch>
            <a:fillRect/>
          </a:stretch>
        </p:blipFill>
        <p:spPr>
          <a:xfrm>
            <a:off x="11618924" y="6284927"/>
            <a:ext cx="573072" cy="573072"/>
          </a:xfrm>
          <a:prstGeom prst="rect">
            <a:avLst/>
          </a:prstGeom>
          <a:noFill/>
          <a:ln cap="flat">
            <a:noFill/>
          </a:ln>
        </p:spPr>
      </p:pic>
      <p:sp>
        <p:nvSpPr>
          <p:cNvPr id="5" name="Date Placeholder 8"/>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FFFFFF"/>
                </a:solidFill>
                <a:uFillTx/>
                <a:latin typeface="Calibri"/>
              </a:rPr>
              <a:t>3.10.2019.</a:t>
            </a:r>
          </a:p>
        </p:txBody>
      </p:sp>
      <p:sp>
        <p:nvSpPr>
          <p:cNvPr id="6" name="Footer Placeholder 10"/>
          <p:cNvSpPr txBox="1"/>
          <p:nvPr/>
        </p:nvSpPr>
        <p:spPr>
          <a:xfrm>
            <a:off x="4038603" y="6356351"/>
            <a:ext cx="5124855"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2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13"/>
          <p:cNvPicPr>
            <a:picLocks noChangeAspect="1"/>
          </p:cNvPicPr>
          <p:nvPr/>
        </p:nvPicPr>
        <p:blipFill>
          <a:blip r:embed="rId2"/>
          <a:stretch>
            <a:fillRect/>
          </a:stretch>
        </p:blipFill>
        <p:spPr>
          <a:xfrm>
            <a:off x="11560987" y="6279129"/>
            <a:ext cx="573072" cy="573072"/>
          </a:xfrm>
          <a:prstGeom prst="rect">
            <a:avLst/>
          </a:prstGeom>
          <a:noFill/>
          <a:ln cap="flat">
            <a:noFill/>
          </a:ln>
        </p:spPr>
      </p:pic>
      <p:pic>
        <p:nvPicPr>
          <p:cNvPr id="3" name="Picture 18"/>
          <p:cNvPicPr>
            <a:picLocks noChangeAspect="1"/>
          </p:cNvPicPr>
          <p:nvPr/>
        </p:nvPicPr>
        <p:blipFill>
          <a:blip r:embed="rId3"/>
          <a:stretch>
            <a:fillRect/>
          </a:stretch>
        </p:blipFill>
        <p:spPr>
          <a:xfrm>
            <a:off x="0" y="0"/>
            <a:ext cx="12190195" cy="6859014"/>
          </a:xfrm>
          <a:prstGeom prst="rect">
            <a:avLst/>
          </a:prstGeom>
          <a:noFill/>
          <a:ln cap="flat">
            <a:noFill/>
          </a:ln>
        </p:spPr>
      </p:pic>
      <p:pic>
        <p:nvPicPr>
          <p:cNvPr id="4" name="Picture 21"/>
          <p:cNvPicPr>
            <a:picLocks noChangeAspect="1"/>
          </p:cNvPicPr>
          <p:nvPr/>
        </p:nvPicPr>
        <p:blipFill>
          <a:blip r:embed="rId4"/>
          <a:srcRect t="4255" b="3262"/>
          <a:stretch>
            <a:fillRect/>
          </a:stretch>
        </p:blipFill>
        <p:spPr>
          <a:xfrm>
            <a:off x="2451369" y="-3099"/>
            <a:ext cx="7208297" cy="685530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endParaRPr lang="lv-LV"/>
          </a:p>
        </p:txBody>
      </p:sp>
      <p:sp>
        <p:nvSpPr>
          <p:cNvPr id="3" name="Subtitle 2"/>
          <p:cNvSpPr txBox="1">
            <a:spLocks noGrp="1"/>
          </p:cNvSpPr>
          <p:nvPr>
            <p:ph type="subTitle" idx="1"/>
          </p:nvPr>
        </p:nvSpPr>
        <p:spPr/>
        <p:txBody>
          <a:bodyPr/>
          <a:lstStyle/>
          <a:p>
            <a:endParaRPr lang="lv-LV"/>
          </a:p>
        </p:txBody>
      </p:sp>
      <p:sp>
        <p:nvSpPr>
          <p:cNvPr id="4" name="Date Placeholder 3"/>
          <p:cNvSpPr txBox="1"/>
          <p:nvPr/>
        </p:nvSpPr>
        <p:spPr>
          <a:xfrm>
            <a:off x="740920" y="392827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898989"/>
                </a:solidFill>
                <a:uFillTx/>
                <a:latin typeface="Calibri"/>
              </a:rPr>
              <a:t>23.11.2017</a:t>
            </a:r>
          </a:p>
        </p:txBody>
      </p:sp>
      <p:pic>
        <p:nvPicPr>
          <p:cNvPr id="5" name="Picture 5"/>
          <p:cNvPicPr>
            <a:picLocks noChangeAspect="1"/>
          </p:cNvPicPr>
          <p:nvPr/>
        </p:nvPicPr>
        <p:blipFill>
          <a:blip r:embed="rId2"/>
          <a:stretch>
            <a:fillRect/>
          </a:stretch>
        </p:blipFill>
        <p:spPr>
          <a:xfrm>
            <a:off x="0" y="0"/>
            <a:ext cx="12279550" cy="6858000"/>
          </a:xfrm>
          <a:prstGeom prst="rect">
            <a:avLst/>
          </a:prstGeom>
          <a:noFill/>
          <a:ln cap="flat">
            <a:noFill/>
          </a:ln>
        </p:spPr>
      </p:pic>
      <p:sp>
        <p:nvSpPr>
          <p:cNvPr id="6" name="Rectangle 6"/>
          <p:cNvSpPr/>
          <p:nvPr/>
        </p:nvSpPr>
        <p:spPr>
          <a:xfrm>
            <a:off x="517184" y="505334"/>
            <a:ext cx="11332726" cy="397031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Ziemeļvalstu un Baltijas valstu mobilitātes programmas: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54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0" i="0" u="none" strike="noStrike" kern="1200" cap="none" spc="0" baseline="0">
                <a:solidFill>
                  <a:srgbClr val="FFFFFF"/>
                </a:solidFill>
                <a:uFillTx/>
                <a:latin typeface="Corbel" pitchFamily="34"/>
              </a:rPr>
              <a:t>„Valsts administrācija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0" i="0" u="none" strike="noStrike" kern="1200" cap="none" spc="0" baseline="0">
                <a:solidFill>
                  <a:srgbClr val="FFFFFF"/>
                </a:solidFill>
                <a:uFillTx/>
                <a:latin typeface="Corbel" pitchFamily="34"/>
              </a:rPr>
              <a:t>„Kultūra”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0" i="0" u="none" strike="noStrike" kern="1200" cap="none" spc="0" baseline="0">
                <a:solidFill>
                  <a:srgbClr val="FFFFFF"/>
                </a:solidFill>
                <a:uFillTx/>
                <a:latin typeface="Corbel" pitchFamily="34"/>
              </a:rPr>
              <a:t>„NordPlus”</a:t>
            </a:r>
          </a:p>
        </p:txBody>
      </p:sp>
      <p:pic>
        <p:nvPicPr>
          <p:cNvPr id="7" name="Picture 7"/>
          <p:cNvPicPr>
            <a:picLocks noChangeAspect="1"/>
          </p:cNvPicPr>
          <p:nvPr/>
        </p:nvPicPr>
        <p:blipFill>
          <a:blip r:embed="rId3"/>
          <a:stretch>
            <a:fillRect/>
          </a:stretch>
        </p:blipFill>
        <p:spPr>
          <a:xfrm>
            <a:off x="11706477" y="6252374"/>
            <a:ext cx="573072" cy="573072"/>
          </a:xfrm>
          <a:prstGeom prst="rect">
            <a:avLst/>
          </a:prstGeom>
          <a:noFill/>
          <a:ln cap="flat">
            <a:noFill/>
          </a:ln>
        </p:spPr>
      </p:pic>
      <p:pic>
        <p:nvPicPr>
          <p:cNvPr id="8" name="Picture 9"/>
          <p:cNvPicPr>
            <a:picLocks noChangeAspect="1"/>
          </p:cNvPicPr>
          <p:nvPr/>
        </p:nvPicPr>
        <p:blipFill>
          <a:blip r:embed="rId4"/>
          <a:stretch>
            <a:fillRect/>
          </a:stretch>
        </p:blipFill>
        <p:spPr>
          <a:xfrm>
            <a:off x="517184" y="6252374"/>
            <a:ext cx="2749536" cy="36578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lv-LV"/>
          </a:p>
        </p:txBody>
      </p:sp>
      <p:sp>
        <p:nvSpPr>
          <p:cNvPr id="3" name="Content Placeholder 2"/>
          <p:cNvSpPr txBox="1">
            <a:spLocks noGrp="1"/>
          </p:cNvSpPr>
          <p:nvPr>
            <p:ph idx="1"/>
          </p:nvPr>
        </p:nvSpPr>
        <p:spPr/>
        <p:txBody>
          <a:bodyPr/>
          <a:lstStyle/>
          <a:p>
            <a:endParaRPr lang="lv-LV"/>
          </a:p>
        </p:txBody>
      </p:sp>
      <p:pic>
        <p:nvPicPr>
          <p:cNvPr id="4" name="Picture 4"/>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5" name="TextBox 10"/>
          <p:cNvSpPr txBox="1"/>
          <p:nvPr/>
        </p:nvSpPr>
        <p:spPr>
          <a:xfrm>
            <a:off x="582591" y="966045"/>
            <a:ext cx="11411620"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Mobilitātes programmu budžetu veido Ziemeļvalstu un Baltijas valstu iemaksas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36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Katras valsts iemaksas apjoms ir proporcionāls attiecīgās valsts iekšzemes kopproduktam (IKP)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3600" b="0" i="0" u="none" strike="noStrike" kern="1200" cap="none" spc="0" baseline="0">
              <a:solidFill>
                <a:srgbClr val="FFFFFF"/>
              </a:solidFill>
              <a:uFillTx/>
              <a:latin typeface="Corbel" pitchFamily="34"/>
            </a:endParaRPr>
          </a:p>
        </p:txBody>
      </p:sp>
      <p:pic>
        <p:nvPicPr>
          <p:cNvPr id="6" name="Picture 13"/>
          <p:cNvPicPr>
            <a:picLocks noChangeAspect="1"/>
          </p:cNvPicPr>
          <p:nvPr/>
        </p:nvPicPr>
        <p:blipFill>
          <a:blip r:embed="rId3"/>
          <a:stretch>
            <a:fillRect/>
          </a:stretch>
        </p:blipFill>
        <p:spPr>
          <a:xfrm>
            <a:off x="6062472" y="3419856"/>
            <a:ext cx="67062" cy="18288"/>
          </a:xfrm>
          <a:prstGeom prst="rect">
            <a:avLst/>
          </a:prstGeom>
          <a:noFill/>
          <a:ln cap="flat">
            <a:noFill/>
          </a:ln>
        </p:spPr>
      </p:pic>
      <p:pic>
        <p:nvPicPr>
          <p:cNvPr id="7" name="Picture 16"/>
          <p:cNvPicPr>
            <a:picLocks noChangeAspect="1"/>
          </p:cNvPicPr>
          <p:nvPr/>
        </p:nvPicPr>
        <p:blipFill>
          <a:blip r:embed="rId4"/>
          <a:stretch>
            <a:fillRect/>
          </a:stretch>
        </p:blipFill>
        <p:spPr>
          <a:xfrm>
            <a:off x="11618924" y="6252374"/>
            <a:ext cx="573072" cy="573072"/>
          </a:xfrm>
          <a:prstGeom prst="rect">
            <a:avLst/>
          </a:prstGeom>
          <a:noFill/>
          <a:ln cap="flat">
            <a:noFill/>
          </a:ln>
        </p:spPr>
      </p:pic>
      <p:pic>
        <p:nvPicPr>
          <p:cNvPr id="8" name="Picture 9"/>
          <p:cNvPicPr>
            <a:picLocks noChangeAspect="1"/>
          </p:cNvPicPr>
          <p:nvPr/>
        </p:nvPicPr>
        <p:blipFill>
          <a:blip r:embed="rId5"/>
          <a:stretch>
            <a:fillRect/>
          </a:stretch>
        </p:blipFill>
        <p:spPr>
          <a:xfrm>
            <a:off x="582591" y="6252374"/>
            <a:ext cx="2749536" cy="36578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Date Placeholder 3"/>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0" i="0" u="none" strike="noStrike" kern="1200" cap="none" spc="0" baseline="0">
                <a:solidFill>
                  <a:srgbClr val="898989"/>
                </a:solidFill>
                <a:uFillTx/>
                <a:latin typeface="Calibri"/>
              </a:rPr>
              <a:t>23.11.2017</a:t>
            </a:r>
          </a:p>
        </p:txBody>
      </p:sp>
      <p:pic>
        <p:nvPicPr>
          <p:cNvPr id="3" name="Picture 5"/>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4" name="TextBox 6"/>
          <p:cNvSpPr txBox="1"/>
          <p:nvPr/>
        </p:nvSpPr>
        <p:spPr>
          <a:xfrm>
            <a:off x="418292" y="361398"/>
            <a:ext cx="10963070"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5400" b="0" i="0" u="none" strike="noStrike" kern="1200" cap="none" spc="0" baseline="0">
                <a:solidFill>
                  <a:srgbClr val="FFFFFF"/>
                </a:solidFill>
                <a:uFillTx/>
                <a:latin typeface="Corbel" pitchFamily="34"/>
              </a:rPr>
              <a:t>Programma KULTŪRA</a:t>
            </a:r>
          </a:p>
        </p:txBody>
      </p:sp>
      <p:pic>
        <p:nvPicPr>
          <p:cNvPr id="5" name="Picture 8"/>
          <p:cNvPicPr>
            <a:picLocks noChangeAspect="1"/>
          </p:cNvPicPr>
          <p:nvPr/>
        </p:nvPicPr>
        <p:blipFill>
          <a:blip r:embed="rId3"/>
          <a:srcRect l="2519" t="9221" r="3790" b="33432"/>
          <a:stretch>
            <a:fillRect/>
          </a:stretch>
        </p:blipFill>
        <p:spPr>
          <a:xfrm>
            <a:off x="6108969" y="1410306"/>
            <a:ext cx="5787959" cy="845509"/>
          </a:xfrm>
          <a:prstGeom prst="rect">
            <a:avLst/>
          </a:prstGeom>
          <a:noFill/>
          <a:ln cap="flat">
            <a:noFill/>
          </a:ln>
        </p:spPr>
      </p:pic>
      <p:sp>
        <p:nvSpPr>
          <p:cNvPr id="6" name="TextBox 9"/>
          <p:cNvSpPr txBox="1"/>
          <p:nvPr/>
        </p:nvSpPr>
        <p:spPr>
          <a:xfrm>
            <a:off x="525295" y="3161492"/>
            <a:ext cx="11371633"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alibri"/>
              </a:rPr>
              <a:t>mērķis: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alibri"/>
              </a:rPr>
              <a:t>izveidot pamatu inovatīvai, dinamiskai Ziemeļvalstu un Baltijas valstu mākslas un kultūras dzīvei</a:t>
            </a:r>
          </a:p>
        </p:txBody>
      </p:sp>
      <p:pic>
        <p:nvPicPr>
          <p:cNvPr id="7" name="Picture 10"/>
          <p:cNvPicPr>
            <a:picLocks noChangeAspect="1"/>
          </p:cNvPicPr>
          <p:nvPr/>
        </p:nvPicPr>
        <p:blipFill>
          <a:blip r:embed="rId4"/>
          <a:stretch>
            <a:fillRect/>
          </a:stretch>
        </p:blipFill>
        <p:spPr>
          <a:xfrm>
            <a:off x="11610392" y="6252374"/>
            <a:ext cx="573072" cy="573072"/>
          </a:xfrm>
          <a:prstGeom prst="rect">
            <a:avLst/>
          </a:prstGeom>
          <a:noFill/>
          <a:ln cap="flat">
            <a:noFill/>
          </a:ln>
        </p:spPr>
      </p:pic>
      <p:pic>
        <p:nvPicPr>
          <p:cNvPr id="8" name="Picture 9"/>
          <p:cNvPicPr>
            <a:picLocks noChangeAspect="1"/>
          </p:cNvPicPr>
          <p:nvPr/>
        </p:nvPicPr>
        <p:blipFill>
          <a:blip r:embed="rId5"/>
          <a:stretch>
            <a:fillRect/>
          </a:stretch>
        </p:blipFill>
        <p:spPr>
          <a:xfrm>
            <a:off x="525295" y="6313703"/>
            <a:ext cx="2749536" cy="36578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Picture 6"/>
          <p:cNvPicPr>
            <a:picLocks noChangeAspect="1"/>
          </p:cNvPicPr>
          <p:nvPr/>
        </p:nvPicPr>
        <p:blipFill>
          <a:blip r:embed="rId3"/>
          <a:stretch>
            <a:fillRect/>
          </a:stretch>
        </p:blipFill>
        <p:spPr>
          <a:xfrm>
            <a:off x="11526679" y="6249649"/>
            <a:ext cx="573072" cy="573072"/>
          </a:xfrm>
          <a:prstGeom prst="rect">
            <a:avLst/>
          </a:prstGeom>
          <a:noFill/>
          <a:ln cap="flat">
            <a:noFill/>
          </a:ln>
        </p:spPr>
      </p:pic>
      <p:sp>
        <p:nvSpPr>
          <p:cNvPr id="4" name="TextBox 8"/>
          <p:cNvSpPr txBox="1"/>
          <p:nvPr/>
        </p:nvSpPr>
        <p:spPr>
          <a:xfrm>
            <a:off x="683578" y="720976"/>
            <a:ext cx="11141479" cy="56323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Programmu administrē:</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Ziemeļvalstu Kultūras punkts Somijā</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36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Kontaktpersona Latvijā:</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Ginta Tropa, ginta@norden.lv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3600" b="0" i="0" u="none" strike="noStrike" kern="1200" cap="none" spc="0" baseline="0">
              <a:solidFill>
                <a:srgbClr val="FFFFFF"/>
              </a:solidFill>
              <a:uFillTx/>
              <a:latin typeface="Corbe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Pieteikšanās tiešsaistes portālā:</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baseline="0">
                <a:solidFill>
                  <a:srgbClr val="FFFFFF"/>
                </a:solidFill>
                <a:uFillTx/>
                <a:latin typeface="Corbel" pitchFamily="34"/>
              </a:rPr>
              <a:t>https://www.nordiskkulturkontakt.org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000000"/>
              </a:solidFill>
              <a:uFillTx/>
              <a:latin typeface="Calibri"/>
            </a:endParaRPr>
          </a:p>
        </p:txBody>
      </p:sp>
      <p:pic>
        <p:nvPicPr>
          <p:cNvPr id="5" name="Picture 6"/>
          <p:cNvPicPr>
            <a:picLocks noChangeAspect="1"/>
          </p:cNvPicPr>
          <p:nvPr/>
        </p:nvPicPr>
        <p:blipFill>
          <a:blip r:embed="rId4"/>
          <a:stretch>
            <a:fillRect/>
          </a:stretch>
        </p:blipFill>
        <p:spPr>
          <a:xfrm>
            <a:off x="610407" y="6170389"/>
            <a:ext cx="2749536" cy="36578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342</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Inga Purina</dc:creator>
  <cp:lastModifiedBy>Agris Kalniņš</cp:lastModifiedBy>
  <cp:revision>28</cp:revision>
  <dcterms:created xsi:type="dcterms:W3CDTF">2017-11-10T07:33:30Z</dcterms:created>
  <dcterms:modified xsi:type="dcterms:W3CDTF">2019-10-21T09:45:14Z</dcterms:modified>
</cp:coreProperties>
</file>