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88" r:id="rId4"/>
    <p:sldId id="289" r:id="rId5"/>
    <p:sldId id="282" r:id="rId6"/>
    <p:sldId id="286" r:id="rId7"/>
    <p:sldId id="275" r:id="rId8"/>
    <p:sldId id="279" r:id="rId9"/>
    <p:sldId id="291" r:id="rId10"/>
    <p:sldId id="292" r:id="rId11"/>
    <p:sldId id="283" r:id="rId12"/>
    <p:sldId id="297" r:id="rId13"/>
    <p:sldId id="294" r:id="rId14"/>
    <p:sldId id="287" r:id="rId15"/>
    <p:sldId id="295" r:id="rId16"/>
    <p:sldId id="300" r:id="rId17"/>
    <p:sldId id="285" r:id="rId18"/>
    <p:sldId id="298" r:id="rId19"/>
    <p:sldId id="299" r:id="rId2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FB346E-DE24-410D-B44A-9E95EB84B32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1F376-53E9-47E1-B3A7-8FD9ACD881E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4493D54-E5FB-43BC-A6E2-58D94A28D7B5}" type="datetime1">
              <a:rPr lang="lv-LV"/>
              <a:pPr lvl="0"/>
              <a:t>02.10.2019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920D1BD-D62D-438B-97A3-B7311DDEEB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9853E30-D47D-4BB6-9446-36F7B22405B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A2B9D-76D4-4643-8250-F2723EC8AC5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B75E2-A3C9-493C-9167-D60F3733182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D6E2C46-F76E-4675-8BBD-7A3F557BDF7A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1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D7CD-D8B5-4740-889B-60E1EBCDFC1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E6E4C-BF64-4B78-84FB-58233FB3AE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D5BD5-98F5-4B97-8D85-3BCB651CED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B7374-87A6-4823-BC42-F32D042B3A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16AB-D08B-42FB-9AED-66CE6EEDCC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6CEF76-5D8E-45E0-9C79-FA1C347BE81F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10103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434C-0A4D-44B7-90AA-B2A5DE6C38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70B95-C20B-411A-A84A-6C1EAA2DDDF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CA81-DBCB-47FF-BCC1-8618265C7D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A3DFD-DB48-4E92-AD0E-C52C16E26F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1B51-BD61-48D5-A3E1-752FCC52AD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C79593-0980-4AB4-99E2-F2D52D3AABBE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387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B5C90-B1DB-46EB-B793-E08980111C7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8F44A-0511-4808-8E54-353C3BA3818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8EAE-022D-4BCD-B45A-3C4808D536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B6CA-1A90-42C5-97A4-C49B84CFC2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FDF6B-6CC1-4A77-830D-BA37CC1F69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95D022-46E4-4D50-9472-3775EA4E04B8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101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E298-E8D7-497C-882E-79E4C940C7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5F13E-96E2-4146-974C-A336742AFF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9CA50-38FF-4156-8309-83ECBFD4E8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Daina Mežecka, Ziemeļvalstu Ministru padomes biroja Latvijā padomniece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47DF1-2203-4F6B-8E9A-955658B414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0A6F06-EBD4-48F6-BAF5-797C4A859B48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340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5DB0-7931-48D7-B415-1C04B40D71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5577-3AE9-412A-8BB2-1A41C2F0E7B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EDA06-AE25-4C33-921F-2F2100E38F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CB04-99DD-4064-B965-899397FE8A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01B2-D612-498D-86F0-67DA25EC7D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CDEBC7-6301-403B-85C7-9A37F960F7A0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50845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ED3D-02C0-4A65-8818-FB02815D8D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64438-B1B8-4DEB-9BE7-7C87B886A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56C5E-AC22-41FD-92FA-257E98ED52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FDC18-EEBB-4822-9C59-FCCC5B5A06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EF8E2-5455-489E-B8A3-7F9A0A2AC1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AA1B6C-3A4D-4468-A6CA-1F4C5A6B0DA7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277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6341-CC25-4982-8ED1-3989535E71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12D7-E633-4D2B-A496-C3133CE09A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27517-16C1-4395-8387-C6E60AEF778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6B283-2663-46AF-9E4C-7ADE246DC4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BA125-15DD-45C8-8E06-06B35A613E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A03C3-EA59-47B7-A2F9-3EB51D85B1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E4CF15-50B9-4897-B826-C5189E8EAB10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098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0973-9471-45F8-ADAC-19950E4A50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10D2F-F90B-48C3-9040-C61436897C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E7E5B-D62A-4A26-A76F-831A4EFFBF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BC6C2-C054-4B58-A038-AE4057C1645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1BE34-C37C-47D0-B184-F8A276B537F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4D9E0-AAC5-4372-BEAA-390D57B84F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2BA37-8A96-40D6-B4B6-53AFF06C89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3D131-0437-47B5-B6C5-F7B6D10340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F128C5-FBDE-472C-B0E3-D211B8430830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663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3D18-4F52-4B20-ADC5-A5FCFFF08F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80667-9199-45B2-943C-8E6503275D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840BD-9F87-4281-A8DA-A80D9870C7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42995-FBAB-426D-8DCD-ECF8558829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61A261-5781-4E5F-814F-EF1FBD3B4245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134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06E7B-CF61-4012-81E8-7B6DCEDCD5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D0BC1-68A7-4DC0-A5D7-4E00FFCEAE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15BEA-0774-4BAD-A078-B008FA51A5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2C381E-995D-4AF9-B926-E95266260918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445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22BA-33C6-4ED0-8D02-38BB217323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8C65-8FDC-428C-8DA4-EE46761935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74FC9-B0DC-40AC-9E11-721D7DF66E1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8C07A-601A-4CFF-AE4D-4A14A8D38A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D6DC8-099F-4F49-921C-6665FA885A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90EB-9BF6-4BBB-BFC6-11599AD7FC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721EDE-E20F-4D20-AE06-4E6286D4167A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781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D6B23-C815-4D39-9856-FC487BD2E5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712E0-FA7B-4408-B01F-D5282645660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lv-LV" sz="3200"/>
            </a:lvl1pPr>
          </a:lstStyle>
          <a:p>
            <a:pPr lvl="0"/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F9BDF-E966-4204-A953-4CCD8AE284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F965F-D481-40E7-A277-DDCD281AF0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087EA-D174-4B67-9BC2-43231724C5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lv-LV"/>
              <a:t>Stēfans Ēriksons, Ziemeļvalstu Ministru padomes birojs Latvijā direktors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8343-A7D6-4C3D-BAF9-3C1AEEF83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B492CE-8822-426D-8461-A08E4CD46231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524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80665-FF11-4E86-AF2A-7F64589A76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6D3FA-ED01-4F7D-BEAF-66307D3B6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8AC2A-1C37-46A6-A6C8-2A94C7059DD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lv-LV"/>
              <a:t>8.12.2017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B057D-450C-4940-9BC2-C3C776871DA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lv-LV"/>
              <a:t>Daina Mežecka, Ziemeļvalstu Ministru padomes biroja Latvijā padomniece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50818-9228-4139-8AB7-AEA293A96C3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2CD804-A77D-4346-874D-EACFD1FA8F90}" type="slidenum"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5401-1CDA-43FB-931C-ABE4814CAD70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lv-LV"/>
              <a:t>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0B01D-8904-4F37-9B84-C296F9836B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lv-LV"/>
              <a:t> </a:t>
            </a:r>
          </a:p>
        </p:txBody>
      </p:sp>
      <p:pic>
        <p:nvPicPr>
          <p:cNvPr id="4" name="Picture 432">
            <a:extLst>
              <a:ext uri="{FF2B5EF4-FFF2-40B4-BE49-F238E27FC236}">
                <a16:creationId xmlns:a16="http://schemas.microsoft.com/office/drawing/2014/main" id="{27EF1486-6300-459A-B0E9-FB258CACF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6" y="-2029"/>
            <a:ext cx="12191996" cy="68600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458">
            <a:extLst>
              <a:ext uri="{FF2B5EF4-FFF2-40B4-BE49-F238E27FC236}">
                <a16:creationId xmlns:a16="http://schemas.microsoft.com/office/drawing/2014/main" id="{C1E3DDA8-E4FB-492A-B16A-90A198F235F6}"/>
              </a:ext>
            </a:extLst>
          </p:cNvPr>
          <p:cNvSpPr txBox="1"/>
          <p:nvPr/>
        </p:nvSpPr>
        <p:spPr>
          <a:xfrm>
            <a:off x="1019784" y="5135471"/>
            <a:ext cx="10081954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Daina Mežecka</a:t>
            </a:r>
            <a:r>
              <a:rPr lang="lv-LV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,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Ziemeļvalstu Ministru padomes biroja Latvijā </a:t>
            </a:r>
            <a:r>
              <a:rPr lang="lv-LV" sz="24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padomniece</a:t>
            </a:r>
            <a:endParaRPr lang="lv-LV" sz="2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400" kern="0" dirty="0">
                <a:solidFill>
                  <a:srgbClr val="FFFFFF"/>
                </a:solidFill>
                <a:latin typeface="Calibri"/>
              </a:rPr>
              <a:t>Jelgav</a:t>
            </a:r>
            <a:r>
              <a:rPr lang="lv-LV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ā, </a:t>
            </a:r>
            <a:r>
              <a:rPr lang="lv-LV" sz="2400" kern="0" dirty="0">
                <a:solidFill>
                  <a:srgbClr val="FFFFFF"/>
                </a:solidFill>
                <a:latin typeface="Calibri"/>
              </a:rPr>
              <a:t>03.10</a:t>
            </a:r>
            <a:r>
              <a:rPr lang="lv-LV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.2019</a:t>
            </a:r>
          </a:p>
        </p:txBody>
      </p:sp>
      <p:sp>
        <p:nvSpPr>
          <p:cNvPr id="6" name="TextBox 3461">
            <a:extLst>
              <a:ext uri="{FF2B5EF4-FFF2-40B4-BE49-F238E27FC236}">
                <a16:creationId xmlns:a16="http://schemas.microsoft.com/office/drawing/2014/main" id="{24DA558B-00C9-4325-BD26-6CAB0ADBFAB6}"/>
              </a:ext>
            </a:extLst>
          </p:cNvPr>
          <p:cNvSpPr txBox="1"/>
          <p:nvPr/>
        </p:nvSpPr>
        <p:spPr>
          <a:xfrm>
            <a:off x="515566" y="1122361"/>
            <a:ext cx="11090391" cy="29546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400" b="1" i="0" u="none" strike="noStrike" kern="1200" cap="none" spc="0" baseline="0" dirty="0">
              <a:solidFill>
                <a:srgbClr val="FFFFFF"/>
              </a:solidFill>
              <a:uFillTx/>
              <a:latin typeface="Corbe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1" i="0" u="none" strike="noStrike" kern="1200" cap="none" spc="0" baseline="0" dirty="0">
                <a:solidFill>
                  <a:srgbClr val="FFFFFF"/>
                </a:solidFill>
                <a:uFillTx/>
                <a:latin typeface="Corbel" pitchFamily="34"/>
              </a:rPr>
              <a:t>ZIEMEĻVALSTU </a:t>
            </a:r>
            <a:r>
              <a:rPr lang="lv-LV" sz="5400" b="1" i="0" u="none" strike="noStrike" kern="0" cap="none" spc="0" baseline="0" dirty="0">
                <a:solidFill>
                  <a:srgbClr val="FFFFFF"/>
                </a:solidFill>
                <a:uFillTx/>
                <a:latin typeface="Corbel" pitchFamily="34"/>
              </a:rPr>
              <a:t>MINISTRU PADOMES</a:t>
            </a:r>
            <a:endParaRPr lang="lv-LV" sz="5400" b="1" i="0" u="none" strike="noStrike" kern="1200" cap="none" spc="0" baseline="0" dirty="0">
              <a:solidFill>
                <a:srgbClr val="FFFFFF"/>
              </a:solidFill>
              <a:uFillTx/>
              <a:latin typeface="Corbe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1" i="0" u="none" strike="noStrike" kern="0" cap="none" spc="0" baseline="0" dirty="0">
                <a:solidFill>
                  <a:srgbClr val="FFFFFF"/>
                </a:solidFill>
                <a:uFillTx/>
                <a:latin typeface="Corbel" pitchFamily="34"/>
              </a:rPr>
              <a:t>NVO</a:t>
            </a:r>
            <a:r>
              <a:rPr lang="lv-LV" sz="5400" b="1" i="0" u="none" strike="noStrike" kern="1200" cap="none" spc="0" baseline="0" dirty="0">
                <a:solidFill>
                  <a:srgbClr val="FFFFFF"/>
                </a:solidFill>
                <a:uFillTx/>
                <a:latin typeface="Corbel" pitchFamily="34"/>
              </a:rPr>
              <a:t> PROGRAMMAS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4C7F-551F-4043-9846-002F4659EE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BB4F4-F946-4DBF-A736-DB59B31FC77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53CA7-EECB-45DE-B3A4-396ECE0B955D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C391DBD-344F-48EC-9602-202997CAF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D292562-5A41-475B-8768-53630CCB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59698EE1-5CB9-48A8-8A51-9377C43FC11D}"/>
              </a:ext>
            </a:extLst>
          </p:cNvPr>
          <p:cNvSpPr txBox="1"/>
          <p:nvPr/>
        </p:nvSpPr>
        <p:spPr>
          <a:xfrm>
            <a:off x="185531" y="365129"/>
            <a:ext cx="11571402" cy="62663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Atbalstīto projektu tematika: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E-demokrātijas platformas – līdzdalībai,</a:t>
            </a: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Atvērtie dati (</a:t>
            </a:r>
            <a:r>
              <a:rPr lang="lv-LV" sz="36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Open</a:t>
            </a: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lv-LV" sz="36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Data</a:t>
            </a: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) un korupcijas novēršana,</a:t>
            </a: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Jaunu pilsoniskās līdzdalības formu apgūšana,</a:t>
            </a:r>
            <a:endParaRPr lang="lv-LV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Debašu līderu skola,</a:t>
            </a:r>
            <a:endParaRPr lang="lv-LV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Sociālās uzņēmējdarbības veicināšana,</a:t>
            </a: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Apkaimju iedzīvotāju līdzdalības veicināšana,</a:t>
            </a: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Izglītošana par ilgtspējīgu </a:t>
            </a:r>
            <a:r>
              <a:rPr lang="lv-LV" sz="3600" dirty="0">
                <a:solidFill>
                  <a:srgbClr val="FFFFFF"/>
                </a:solidFill>
                <a:latin typeface="Calibri"/>
              </a:rPr>
              <a:t>z</a:t>
            </a: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emkopību,</a:t>
            </a: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Iekļaujošas izglītības veicināšana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64349966-BAB5-42A0-91F2-95405D33E6B6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0482-F709-47C6-8EA1-38BFDB0C07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ED88-AC25-405E-AA6C-B51E93E52C0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F18E9-24AF-4D17-9ED6-2553B14AA2AA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2DBAA40-050D-4F15-89A1-888A2E44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BF1A162-0626-411D-8EB0-7177AF4BE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7F0823F7-FFA2-4F3E-AC5C-FFE02E21697D}"/>
              </a:ext>
            </a:extLst>
          </p:cNvPr>
          <p:cNvSpPr txBox="1"/>
          <p:nvPr/>
        </p:nvSpPr>
        <p:spPr>
          <a:xfrm>
            <a:off x="447470" y="365129"/>
            <a:ext cx="11031166" cy="55522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Tiešsaistes </a:t>
            </a:r>
            <a:r>
              <a:rPr lang="lv-LV" sz="36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portāls: www.ncmgrants.org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     vai - www.norden.lv -&gt; </a:t>
            </a:r>
            <a:r>
              <a:rPr lang="lv-LV" sz="3600" kern="0" dirty="0">
                <a:solidFill>
                  <a:srgbClr val="FFFFFF"/>
                </a:solidFill>
                <a:latin typeface="Calibri"/>
              </a:rPr>
              <a:t>Atbalsta</a:t>
            </a: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programmas-&gt;…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Pieteikšanās termiņš: </a:t>
            </a:r>
            <a:r>
              <a:rPr lang="lv-LV" sz="36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2020.gada 1.marts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Kontaktpersona: </a:t>
            </a:r>
            <a:r>
              <a:rPr lang="sv-SE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Daina Mežecka</a:t>
            </a: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, </a:t>
            </a:r>
            <a:r>
              <a:rPr lang="sv-SE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daina@norden.lv</a:t>
            </a: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, mob. </a:t>
            </a:r>
            <a:r>
              <a:rPr lang="sv-SE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29394399 </a:t>
            </a:r>
            <a:endParaRPr lang="lv-LV" sz="3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D03CC49-2546-4B4D-A5A9-DFCF757476B4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E267096-8765-477C-9B5C-0E87CE1C6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479" y="6423943"/>
            <a:ext cx="2749536" cy="3657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AFB49CE-6ED8-438F-BF65-B262487C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29" t="-1" r="17241" b="45059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1901-ADBD-4633-A8EA-8E422D15EE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213B-ABBA-4F2E-8F9C-68F16B8F461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4D330-2E31-4138-96AE-8E97C41F9A43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F855B8F-29A9-4761-96CC-65461DE67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6D76E4B-D2F8-414F-950E-CCD605EB3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7E414E01-A41C-4B84-A718-08A9D78ECCDB}"/>
              </a:ext>
            </a:extLst>
          </p:cNvPr>
          <p:cNvSpPr txBox="1"/>
          <p:nvPr/>
        </p:nvSpPr>
        <p:spPr>
          <a:xfrm>
            <a:off x="580415" y="463920"/>
            <a:ext cx="11031166" cy="53245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5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5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NVO programma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Baltijas jūras reģionam</a:t>
            </a:r>
            <a:endParaRPr lang="lv-LV" sz="5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4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4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8C3416C-DA49-46F6-8362-522E0B04C212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535835D-1BAE-421E-A6B0-163081FA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342DFD45-1744-47CD-B829-FF1983A0954E}"/>
              </a:ext>
            </a:extLst>
          </p:cNvPr>
          <p:cNvSpPr txBox="1"/>
          <p:nvPr/>
        </p:nvSpPr>
        <p:spPr>
          <a:xfrm>
            <a:off x="838203" y="1670069"/>
            <a:ext cx="10583695" cy="35086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0" cap="none" spc="0" baseline="0">
                <a:solidFill>
                  <a:srgbClr val="FFFFFF"/>
                </a:solidFill>
                <a:uFillTx/>
                <a:latin typeface="Corbel" pitchFamily="34"/>
              </a:rPr>
              <a:t>Igaunija, Latvija, Lietuva</a:t>
            </a:r>
            <a:endParaRPr lang="lv-LV" sz="4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</a:rPr>
              <a:t>+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</a:rPr>
              <a:t>Dānija, Islande, Norvēģija, Somija, Zviedrija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</a:rPr>
              <a:t>+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ZR Krievija vai Baltkrievija</a:t>
            </a:r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70E2C844-9E36-482B-BB6F-1B954EDA4E33}"/>
              </a:ext>
            </a:extLst>
          </p:cNvPr>
          <p:cNvSpPr txBox="1"/>
          <p:nvPr/>
        </p:nvSpPr>
        <p:spPr>
          <a:xfrm>
            <a:off x="1447806" y="6466627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2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3BABE37-1B04-4B07-A793-392BBF36B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993" y="6284067"/>
            <a:ext cx="573932" cy="5739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687820AC-1650-4213-B3C0-5E06603482F7}"/>
              </a:ext>
            </a:extLst>
          </p:cNvPr>
          <p:cNvSpPr txBox="1"/>
          <p:nvPr/>
        </p:nvSpPr>
        <p:spPr>
          <a:xfrm>
            <a:off x="3699753" y="6284067"/>
            <a:ext cx="491084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A914FED-1F09-41B4-8E5A-5AD452FA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98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80DFF0A-D10F-458A-9FFF-FF12D479C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924" y="6258528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5EE1D43-E788-44B0-9AFC-39C6FED0F8FA}"/>
              </a:ext>
            </a:extLst>
          </p:cNvPr>
          <p:cNvSpPr txBox="1"/>
          <p:nvPr/>
        </p:nvSpPr>
        <p:spPr>
          <a:xfrm>
            <a:off x="1166582" y="627991"/>
            <a:ext cx="11025423" cy="4496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6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Prioritārās jomas: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Sociālie un veselības </a:t>
            </a:r>
            <a:r>
              <a:rPr lang="lv-LV" sz="3600" dirty="0">
                <a:solidFill>
                  <a:srgbClr val="FFFFFF"/>
                </a:solidFill>
                <a:latin typeface="Calibri"/>
              </a:rPr>
              <a:t>jautājumi</a:t>
            </a: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dirty="0">
              <a:solidFill>
                <a:srgbClr val="FFFFFF"/>
              </a:solidFill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Kultūra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Apkārtējās vides jautājumi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Demokrātijas attīstīšana</a:t>
            </a: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990DEB7-5725-4844-8458-F46D32F14F81}"/>
              </a:ext>
            </a:extLst>
          </p:cNvPr>
          <p:cNvSpPr txBox="1"/>
          <p:nvPr/>
        </p:nvSpPr>
        <p:spPr>
          <a:xfrm>
            <a:off x="3699753" y="6284067"/>
            <a:ext cx="491084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A914FED-1F09-41B4-8E5A-5AD452FA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98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80DFF0A-D10F-458A-9FFF-FF12D479C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924" y="6258528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5EE1D43-E788-44B0-9AFC-39C6FED0F8FA}"/>
              </a:ext>
            </a:extLst>
          </p:cNvPr>
          <p:cNvSpPr txBox="1"/>
          <p:nvPr/>
        </p:nvSpPr>
        <p:spPr>
          <a:xfrm>
            <a:off x="1166582" y="627991"/>
            <a:ext cx="11025423" cy="5549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endParaRPr lang="en-US" dirty="0"/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Programmas budžets – apm. </a:t>
            </a:r>
            <a:r>
              <a:rPr lang="lv-LV" sz="3600" dirty="0">
                <a:solidFill>
                  <a:srgbClr val="FFFFFF"/>
                </a:solidFill>
                <a:latin typeface="Calibri"/>
              </a:rPr>
              <a:t>467</a:t>
            </a: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000 EUR (3,5 </a:t>
            </a:r>
            <a:r>
              <a:rPr lang="lv-LV" sz="3600" b="0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mlj</a:t>
            </a: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DKK),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finansējums vienam projektam – līdz 66 600 EUR,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uz finansējumu pretendē NVO no visām Baltijas jūras reģiona valstīm.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ik gadu tiek atbalstīti 10-12 projekti,</a:t>
            </a: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aktivitātēm jābūt vērstām uz Krievijas ZR reģioniem vai Baltkrieviju.</a:t>
            </a:r>
            <a:endParaRPr lang="en-US" sz="36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990DEB7-5725-4844-8458-F46D32F14F81}"/>
              </a:ext>
            </a:extLst>
          </p:cNvPr>
          <p:cNvSpPr txBox="1"/>
          <p:nvPr/>
        </p:nvSpPr>
        <p:spPr>
          <a:xfrm>
            <a:off x="3699753" y="6284067"/>
            <a:ext cx="491084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  <p:extLst>
      <p:ext uri="{BB962C8B-B14F-4D97-AF65-F5344CB8AC3E}">
        <p14:creationId xmlns:p14="http://schemas.microsoft.com/office/powerpoint/2010/main" val="328157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F5A22CC-4EA5-4FDC-B525-8EB025A45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BDB245E-05E0-4442-832C-435FE2C63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924" y="6258528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674BFDC-ED27-4DBF-AE11-5BD42DE32654}"/>
              </a:ext>
            </a:extLst>
          </p:cNvPr>
          <p:cNvSpPr txBox="1"/>
          <p:nvPr/>
        </p:nvSpPr>
        <p:spPr>
          <a:xfrm>
            <a:off x="238540" y="1211607"/>
            <a:ext cx="11568760" cy="5147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1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Tiešsaistes portāls: </a:t>
            </a:r>
            <a:r>
              <a:rPr lang="lv-LV" sz="36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www.ngo-programme.norden.org 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Pieteikšanās termiņš: </a:t>
            </a:r>
            <a:r>
              <a:rPr lang="lv-LV" sz="36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2020.gada pirmajā pusē</a:t>
            </a:r>
            <a:endParaRPr lang="lv-LV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indent="-571500">
              <a:lnSpc>
                <a:spcPct val="9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Programmas administratore ZMP sekretariātā </a:t>
            </a:r>
            <a:r>
              <a:rPr lang="lv-LV" sz="3600" i="0" u="none" strike="noStrike" kern="1200" cap="none" spc="0" baseline="0" dirty="0">
                <a:solidFill>
                  <a:schemeClr val="bg1"/>
                </a:solidFill>
                <a:uFillTx/>
              </a:rPr>
              <a:t>Kopenhāgenā: </a:t>
            </a:r>
          </a:p>
          <a:p>
            <a:pPr marL="571500" indent="-571500">
              <a:lnSpc>
                <a:spcPct val="9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i="0" u="none" strike="noStrike" kern="1200" cap="none" spc="0" baseline="0" dirty="0">
              <a:solidFill>
                <a:schemeClr val="bg1"/>
              </a:solidFill>
              <a:uFillTx/>
            </a:endParaRPr>
          </a:p>
          <a:p>
            <a:pPr>
              <a:lnSpc>
                <a:spcPct val="9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1" dirty="0">
                <a:solidFill>
                  <a:schemeClr val="bg1"/>
                </a:solidFill>
              </a:rPr>
              <a:t>      </a:t>
            </a:r>
            <a:r>
              <a:rPr lang="lv-LV" sz="3600" b="1" i="0" strike="noStrike" kern="1200" cap="none" spc="0" baseline="0" dirty="0">
                <a:solidFill>
                  <a:schemeClr val="bg1"/>
                </a:solidFill>
                <a:uFillTx/>
              </a:rPr>
              <a:t>J</a:t>
            </a:r>
            <a:r>
              <a:rPr lang="lv-LV" sz="3600" b="1" dirty="0">
                <a:solidFill>
                  <a:schemeClr val="bg1"/>
                </a:solidFill>
              </a:rPr>
              <a:t>ulie Sofie Østbjerg</a:t>
            </a:r>
            <a:r>
              <a:rPr lang="lv-LV" sz="3600" b="1" i="0" strike="noStrike" kern="1200" cap="none" spc="0" baseline="0" dirty="0">
                <a:solidFill>
                  <a:schemeClr val="bg1"/>
                </a:solidFill>
                <a:uFillTx/>
              </a:rPr>
              <a:t>, </a:t>
            </a:r>
            <a:r>
              <a:rPr lang="lv-LV" sz="3600" b="1" dirty="0">
                <a:solidFill>
                  <a:schemeClr val="bg1"/>
                </a:solidFill>
              </a:rPr>
              <a:t>julost@norden.org , +45 81 90 10 97</a:t>
            </a:r>
          </a:p>
          <a:p>
            <a:pPr marL="571500" indent="-571500">
              <a:lnSpc>
                <a:spcPct val="9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b="1" dirty="0">
              <a:solidFill>
                <a:schemeClr val="bg1"/>
              </a:solidFill>
            </a:endParaRPr>
          </a:p>
          <a:p>
            <a:pPr marL="571500" lvl="0" indent="-571500">
              <a:lnSpc>
                <a:spcPct val="9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800" dirty="0">
                <a:solidFill>
                  <a:srgbClr val="FFFFFF"/>
                </a:solidFill>
                <a:latin typeface="Calibri"/>
              </a:rPr>
              <a:t>       </a:t>
            </a:r>
            <a:endParaRPr lang="lv-LV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97A3E10-3957-46A6-B7DE-8CC52FE3693F}"/>
              </a:ext>
            </a:extLst>
          </p:cNvPr>
          <p:cNvSpPr txBox="1"/>
          <p:nvPr/>
        </p:nvSpPr>
        <p:spPr>
          <a:xfrm>
            <a:off x="3699753" y="6284067"/>
            <a:ext cx="491084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0E86-355F-4CA0-99F1-9CD8AD2F76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09F21-E4F6-46FB-AF39-D7F3ED9ABCB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1E53-AF3D-4F7F-B3D2-B847BFB4223E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EDB4731-F461-4A8A-84E5-27C7C5BF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993D898-4B43-47DF-9C91-6D1DF6B5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7EFD42EC-67C1-4007-B5C7-7363D326DA2B}"/>
              </a:ext>
            </a:extLst>
          </p:cNvPr>
          <p:cNvSpPr txBox="1"/>
          <p:nvPr/>
        </p:nvSpPr>
        <p:spPr>
          <a:xfrm>
            <a:off x="447470" y="365129"/>
            <a:ext cx="11031166" cy="4247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lv-LV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lv-LV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dirty="0">
                <a:solidFill>
                  <a:srgbClr val="FFFFFF"/>
                </a:solidFill>
              </a:rPr>
              <a:t>Granti Ziemeļvalstu un Baltijas valstu cilvēku ar īpašām vajadzībām organizāciju sadarbībai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F4045FE-5140-47C9-BD01-D97BDCDC9D45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lv-LV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Daina Mežecka,  Ziemeļvalstu Ministru padomes biroja Latvijā padomniece</a:t>
            </a:r>
          </a:p>
        </p:txBody>
      </p:sp>
    </p:spTree>
    <p:extLst>
      <p:ext uri="{BB962C8B-B14F-4D97-AF65-F5344CB8AC3E}">
        <p14:creationId xmlns:p14="http://schemas.microsoft.com/office/powerpoint/2010/main" val="225140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F5A22CC-4EA5-4FDC-B525-8EB025A45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BDB245E-05E0-4442-832C-435FE2C63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924" y="6258528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674BFDC-ED27-4DBF-AE11-5BD42DE32654}"/>
              </a:ext>
            </a:extLst>
          </p:cNvPr>
          <p:cNvSpPr txBox="1"/>
          <p:nvPr/>
        </p:nvSpPr>
        <p:spPr>
          <a:xfrm>
            <a:off x="781877" y="556591"/>
            <a:ext cx="10837048" cy="6186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9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dirty="0">
                <a:solidFill>
                  <a:srgbClr val="FFFFFF"/>
                </a:solidFill>
                <a:latin typeface="Calibri"/>
              </a:rPr>
              <a:t>Vairāk par programmu</a:t>
            </a:r>
            <a:r>
              <a:rPr lang="lv-LV" sz="5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:</a:t>
            </a:r>
          </a:p>
          <a:p>
            <a:pPr marL="571500" lvl="0" indent="-5715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dirty="0">
                <a:solidFill>
                  <a:srgbClr val="FFFFFF"/>
                </a:solidFill>
              </a:rPr>
              <a:t>https://nordicwelfare.org/en/disability-issues/the-funding-scheme/</a:t>
            </a:r>
            <a:endParaRPr lang="lv-LV" sz="360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Sadarbības tīklu veidošana</a:t>
            </a: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	Pieteikšanās termiņš: </a:t>
            </a:r>
            <a:r>
              <a:rPr lang="lv-LV" sz="36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2019.gada </a:t>
            </a:r>
            <a:r>
              <a:rPr lang="lv-LV" sz="3600" kern="0" dirty="0">
                <a:solidFill>
                  <a:srgbClr val="FFFFFF"/>
                </a:solidFill>
                <a:latin typeface="Calibri"/>
              </a:rPr>
              <a:t>30.novembrī</a:t>
            </a:r>
          </a:p>
          <a:p>
            <a:pPr marR="0" lvl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200" kern="0" dirty="0">
              <a:solidFill>
                <a:srgbClr val="FFFFFF"/>
              </a:solidFill>
              <a:latin typeface="Calibri"/>
            </a:endParaRPr>
          </a:p>
          <a:p>
            <a:pPr marL="571500" lvl="0" indent="-571500">
              <a:lnSpc>
                <a:spcPct val="9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1" dirty="0">
                <a:solidFill>
                  <a:srgbClr val="FFFFFF"/>
                </a:solidFill>
              </a:rPr>
              <a:t>Stratēģiskas partnerības iniciatīvas</a:t>
            </a:r>
          </a:p>
          <a:p>
            <a:pPr lvl="0">
              <a:lnSpc>
                <a:spcPct val="9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dirty="0">
                <a:solidFill>
                  <a:srgbClr val="FFFFFF"/>
                </a:solidFill>
              </a:rPr>
              <a:t>	Pieteikšanās termiņš: </a:t>
            </a:r>
            <a:r>
              <a:rPr lang="lv-LV" sz="3600" kern="0" dirty="0">
                <a:solidFill>
                  <a:srgbClr val="FFFFFF"/>
                </a:solidFill>
              </a:rPr>
              <a:t>2020.gada 28.februārī</a:t>
            </a:r>
            <a:endParaRPr lang="lv-LV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lvl="0" indent="-571500">
              <a:lnSpc>
                <a:spcPct val="90000"/>
              </a:lnSpc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Programmas administrators Ziemeļvalstu Labklājības centrā</a:t>
            </a:r>
            <a:r>
              <a:rPr lang="lv-LV" sz="360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: </a:t>
            </a:r>
            <a:r>
              <a:rPr lang="lv-LV" sz="3600" b="1" dirty="0">
                <a:solidFill>
                  <a:schemeClr val="bg1"/>
                </a:solidFill>
              </a:rPr>
              <a:t>Lars Rottem Krangnes </a:t>
            </a:r>
            <a:r>
              <a:rPr lang="lv-LV" sz="36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, </a:t>
            </a:r>
            <a:r>
              <a:rPr lang="lv-LV" sz="3600" b="1" dirty="0">
                <a:solidFill>
                  <a:schemeClr val="bg1"/>
                </a:solidFill>
              </a:rPr>
              <a:t>+46 562 </a:t>
            </a:r>
            <a:r>
              <a:rPr lang="lv-LV" sz="3600" b="1" dirty="0">
                <a:solidFill>
                  <a:srgbClr val="FFFFFF"/>
                </a:solidFill>
              </a:rPr>
              <a:t>45 30, </a:t>
            </a:r>
            <a:r>
              <a:rPr lang="lv-LV" sz="3600" b="1" i="0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lars.rottem-krangnes@nordicwelfare.org</a:t>
            </a:r>
            <a:endParaRPr lang="lv-LV" sz="36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97A3E10-3957-46A6-B7DE-8CC52FE3693F}"/>
              </a:ext>
            </a:extLst>
          </p:cNvPr>
          <p:cNvSpPr txBox="1"/>
          <p:nvPr/>
        </p:nvSpPr>
        <p:spPr>
          <a:xfrm>
            <a:off x="3699753" y="6284067"/>
            <a:ext cx="491084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  <p:extLst>
      <p:ext uri="{BB962C8B-B14F-4D97-AF65-F5344CB8AC3E}">
        <p14:creationId xmlns:p14="http://schemas.microsoft.com/office/powerpoint/2010/main" val="46186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D4EF-6B87-4C4F-9558-E57F3C4F5C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DC316-455E-4BBA-9B93-19A01D3CF21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12BD4-2A8A-4F6D-A949-6BE7D3FB8AC0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1DA65B3-0E4A-4CC6-B514-0B5215E21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83CB333-1F5E-4C0B-9631-7DF1C6CA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8D0AD77-7CD5-4006-8F62-041E16F2262F}"/>
              </a:ext>
            </a:extLst>
          </p:cNvPr>
          <p:cNvSpPr txBox="1"/>
          <p:nvPr/>
        </p:nvSpPr>
        <p:spPr>
          <a:xfrm>
            <a:off x="447470" y="365129"/>
            <a:ext cx="11031166" cy="61247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Ziemeļvalstu Ministru padomes NVO programmas: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Ziemeļvalstu un Baltijas valstu NVO programma (administrē ZMP birojs Latvijā)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2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indent="-5715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dirty="0">
                <a:solidFill>
                  <a:srgbClr val="FFFFFF"/>
                </a:solidFill>
              </a:rPr>
              <a:t>NVO programma Baltijas jūras reģionam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dirty="0">
                <a:solidFill>
                  <a:srgbClr val="FFFFFF"/>
                </a:solidFill>
              </a:rPr>
              <a:t>     (administrē ZMP sekretariāts Dānijā)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20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  <a:p>
            <a:pPr marL="571500" indent="-5715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dirty="0">
                <a:solidFill>
                  <a:srgbClr val="FFFFFF"/>
                </a:solidFill>
              </a:rPr>
              <a:t>Granti Ziemeļvalstu un Baltijas valstu cilvēku ar īpašām vajadzībām organizāciju sadarbībai (administrē Ziemeļvalstu Labklājības centrs Zviedrijā) - </a:t>
            </a:r>
            <a:r>
              <a:rPr lang="lv-LV" sz="3600" b="1" dirty="0">
                <a:solidFill>
                  <a:srgbClr val="FFFF00"/>
                </a:solidFill>
              </a:rPr>
              <a:t>JAUNUMS!</a:t>
            </a:r>
            <a:endParaRPr lang="lv-LV" sz="3600" b="1" i="0" u="none" strike="noStrike" kern="1200" cap="none" spc="0" baseline="0" dirty="0">
              <a:solidFill>
                <a:srgbClr val="FFFF00"/>
              </a:solidFill>
              <a:uFillTx/>
              <a:latin typeface="Calibri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200EA35-984F-4AA4-8E77-2C3E412F1689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37A28-839B-486F-B0C4-F8602751C2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07E8-E8CD-4FC5-8DA3-A238A1D5D86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0B7D-2EDF-499A-8D58-FA4009752F11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4D39883-4E0C-4E74-85A1-3CBEC1E0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AFED87A-A82E-43DD-9343-F8D74DD4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653315E-F995-421E-A94E-01954C543ECE}"/>
              </a:ext>
            </a:extLst>
          </p:cNvPr>
          <p:cNvSpPr txBox="1"/>
          <p:nvPr/>
        </p:nvSpPr>
        <p:spPr>
          <a:xfrm>
            <a:off x="447470" y="365129"/>
            <a:ext cx="11031166" cy="54091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sng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Nevalstiska organizācija (NVO) – sabiedriska bezpeļņas organizācija ar atklātu, demokrātisku struktūru, kas netiek kontrolēta no valsts iestāžu vai privātu uzņēmumu puses un neatrodas to tiešā pakļautībā.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Minimālais partneru skaits projektā – 3 NVO, taču papildus var iesaistīt arī cita statusa partnerus – pašvaldības, izglītības iestādes, uzņēmējus.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E1848279-9DD8-4BC0-8585-3EF1526F1383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8623-6A2A-4CDD-AD41-82DE140E03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6A0C7-39CB-4C03-A694-EA1DEF6B2EE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802E5-8C28-4C48-94F9-E9BCF110BA13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46BB295-76EB-4CE9-8E4D-735186BD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8D29A99-220A-4B18-9023-28BCC43FB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9A80CE5-4085-4E19-92A4-6E2721E8756F}"/>
              </a:ext>
            </a:extLst>
          </p:cNvPr>
          <p:cNvSpPr txBox="1"/>
          <p:nvPr/>
        </p:nvSpPr>
        <p:spPr>
          <a:xfrm>
            <a:off x="447470" y="365129"/>
            <a:ext cx="11031166" cy="54553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Ziemeļvalstu Ministru padomes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NVO atbalsta programmu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mērķi: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pilsoniskās sabiedrības stiprināšana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,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0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ilgtspējīgas attīstības veicināšana,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sadarbības veicināšana starp 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reģiona valstu NVO, 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jaunu ilgtspējīgu iniciatīvu atbalstīšana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.</a:t>
            </a: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1141709-5320-463E-843D-F10BC979A6DC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0E86-355F-4CA0-99F1-9CD8AD2F76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09F21-E4F6-46FB-AF39-D7F3ED9ABCB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1E53-AF3D-4F7F-B3D2-B847BFB4223E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EDB4731-F461-4A8A-84E5-27C7C5BF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993D898-4B43-47DF-9C91-6D1DF6B5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7EFD42EC-67C1-4007-B5C7-7363D326DA2B}"/>
              </a:ext>
            </a:extLst>
          </p:cNvPr>
          <p:cNvSpPr txBox="1"/>
          <p:nvPr/>
        </p:nvSpPr>
        <p:spPr>
          <a:xfrm>
            <a:off x="447470" y="365129"/>
            <a:ext cx="11031166" cy="4093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5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5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Ziemeļvalstu un Baltijas valstu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5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NVO programma </a:t>
            </a:r>
            <a:endParaRPr lang="lv-LV" sz="4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4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F4045FE-5140-47C9-BD01-D97BDCDC9D45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4FEAE42-68AE-4431-AAD6-C18077D5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943F3613-1217-4689-A358-F132B1F76A21}"/>
              </a:ext>
            </a:extLst>
          </p:cNvPr>
          <p:cNvSpPr txBox="1"/>
          <p:nvPr/>
        </p:nvSpPr>
        <p:spPr>
          <a:xfrm>
            <a:off x="838203" y="1670069"/>
            <a:ext cx="10583695" cy="36317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4400" b="0" i="0" u="none" strike="noStrike" kern="0" cap="none" spc="0" baseline="0">
              <a:solidFill>
                <a:srgbClr val="FFFFFF"/>
              </a:solidFill>
              <a:uFillTx/>
              <a:latin typeface="Corbe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0" cap="none" spc="0" baseline="0">
                <a:solidFill>
                  <a:srgbClr val="FFFFFF"/>
                </a:solidFill>
                <a:uFillTx/>
                <a:latin typeface="Corbel" pitchFamily="34"/>
              </a:rPr>
              <a:t>Igaunija, Latvija, Lietuva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</a:rPr>
              <a:t>+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4400" b="0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</a:rPr>
              <a:t>Dānija, Islande, Norvēģija, Somija, Zviedrija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5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B9EAA92-1DAC-48A0-AA76-7A228C77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993" y="6284067"/>
            <a:ext cx="573932" cy="5739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F90647D2-C693-452D-926F-453BFFE02809}"/>
              </a:ext>
            </a:extLst>
          </p:cNvPr>
          <p:cNvSpPr txBox="1"/>
          <p:nvPr/>
        </p:nvSpPr>
        <p:spPr>
          <a:xfrm>
            <a:off x="3699753" y="6284067"/>
            <a:ext cx="4910849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8FE2-C8A6-4E90-B049-B9E2797A8E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D482-70F8-4BB0-B91E-53BF3F4A911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FBECD-EA53-49DB-80E1-6080094FE3AD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0610D4F-42D9-41E4-841B-97545E6D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12DDB9D-5F61-4EC6-9350-8F01DAF2D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64FABD37-69AB-45A7-AAFA-5DF02DB7FC16}"/>
              </a:ext>
            </a:extLst>
          </p:cNvPr>
          <p:cNvSpPr txBox="1"/>
          <p:nvPr/>
        </p:nvSpPr>
        <p:spPr>
          <a:xfrm>
            <a:off x="185531" y="365129"/>
            <a:ext cx="11571402" cy="62324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Programmas gada budžets - 40 000 EUR,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0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ik gadus tiek atbalstīti 4-6 projekti,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finansējums vienam projektam – no 4000 līdz 13300 EUR,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0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atrā projektā 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- 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partner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no vismaz 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3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valstīm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: 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	</a:t>
            </a:r>
            <a:r>
              <a:rPr lang="lv-LV" sz="4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a)  2 B + 1 Z        b)  1 B + 2 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F7FEC83-34D8-4D38-A2F6-09B1244CA921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8F40-B5A5-4302-9EF6-D010A7C197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3BFA7-943A-4401-AD9B-29E7BF10640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4848E-0458-4506-B834-AC15564B8040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0031369-8977-4762-B8B2-A8D495BF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1605466-0E26-4205-B973-CB3CEEE7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66ED7B6F-3798-4101-B509-BA052661E822}"/>
              </a:ext>
            </a:extLst>
          </p:cNvPr>
          <p:cNvSpPr txBox="1"/>
          <p:nvPr/>
        </p:nvSpPr>
        <p:spPr>
          <a:xfrm>
            <a:off x="185531" y="365129"/>
            <a:ext cx="11571402" cy="71096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Fina</a:t>
            </a:r>
            <a:r>
              <a:rPr lang="lv-LV" sz="5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nsējuma nosacījumi</a:t>
            </a:r>
            <a:r>
              <a:rPr lang="en-GB" sz="5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:</a:t>
            </a:r>
            <a:endParaRPr lang="lv-LV" sz="5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0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Finansējums paredzēts tādām aktivitātēm kā </a:t>
            </a:r>
            <a:r>
              <a:rPr lang="lv-LV" sz="36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pieredzes apmaiņas vizītes, apmācības, sabiedrības izglītošana, pētījumi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.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0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Rezultāti ir konkrēti, izmērāmi un kalpo kā iestrādnes turpmākajām aktivitātēm.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05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Programma </a:t>
            </a:r>
            <a:r>
              <a:rPr lang="en-GB" sz="36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nefinansē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NVO pamatdarbību un administrēšanu, 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nedz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arī aprīkojuma, piemēram, IT tehnikas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,</a:t>
            </a: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iegādi un remontdarbus.</a:t>
            </a: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B409669-F6D8-49F1-A786-45A473ED6A70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E5E0-FE36-4FA8-A238-DA661FC1E8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94B2-7FE0-41C0-8AD0-0AB17A369A1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3AF1-828A-4ED7-B068-E8D829EEDA2A}"/>
              </a:ext>
            </a:extLst>
          </p:cNvPr>
          <p:cNvSpPr txBox="1"/>
          <p:nvPr/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8.12.2017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A98C27-819C-4A63-9F7D-E536658C0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5D4E9E1-289A-4063-843B-EC752391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107" y="6252374"/>
            <a:ext cx="573072" cy="573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C9C7B2A-DBBC-48E4-8382-DC528C364E2A}"/>
              </a:ext>
            </a:extLst>
          </p:cNvPr>
          <p:cNvSpPr txBox="1"/>
          <p:nvPr/>
        </p:nvSpPr>
        <p:spPr>
          <a:xfrm>
            <a:off x="331241" y="365129"/>
            <a:ext cx="11571402" cy="62786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5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Līdzfinansējums – vēlams. Var būt pašfinansējums vai trešās puses līdzfinansējums.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Iespējams kombinēt ar citām grantu programmām.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85% no piešķirtā atbalsta tiek pārskaitīti saņēmējam </a:t>
            </a:r>
            <a:r>
              <a:rPr lang="lv-LV" sz="36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pirms</a:t>
            </a: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projekta uzsākšanas.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2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Projektu pieteikumi iesniedzami </a:t>
            </a:r>
            <a:r>
              <a:rPr lang="lv-LV" sz="3600" b="0" i="0" u="sng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angļu valodā. </a:t>
            </a: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462284F-EB0B-4B15-ADA3-D88210C3D59E}"/>
              </a:ext>
            </a:extLst>
          </p:cNvPr>
          <p:cNvSpPr txBox="1"/>
          <p:nvPr/>
        </p:nvSpPr>
        <p:spPr>
          <a:xfrm>
            <a:off x="4038603" y="6356351"/>
            <a:ext cx="49302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2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Daina Mežecka,  Ziemeļvalstu Ministru padomes biroja Latvijā padomniece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707</Words>
  <Application>Microsoft Office PowerPoint</Application>
  <PresentationFormat>Widescreen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Inga Purina</dc:creator>
  <cp:lastModifiedBy>Daina Mezecka</cp:lastModifiedBy>
  <cp:revision>36</cp:revision>
  <dcterms:created xsi:type="dcterms:W3CDTF">2017-11-10T07:33:30Z</dcterms:created>
  <dcterms:modified xsi:type="dcterms:W3CDTF">2019-10-02T14:48:40Z</dcterms:modified>
</cp:coreProperties>
</file>