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309" r:id="rId4"/>
    <p:sldId id="308" r:id="rId5"/>
    <p:sldId id="259" r:id="rId6"/>
    <p:sldId id="311" r:id="rId7"/>
    <p:sldId id="305" r:id="rId8"/>
    <p:sldId id="306" r:id="rId9"/>
    <p:sldId id="307" r:id="rId10"/>
    <p:sldId id="298" r:id="rId11"/>
    <p:sldId id="299" r:id="rId12"/>
    <p:sldId id="300" r:id="rId13"/>
    <p:sldId id="301" r:id="rId14"/>
    <p:sldId id="273" r:id="rId15"/>
    <p:sldId id="272" r:id="rId16"/>
    <p:sldId id="276" r:id="rId17"/>
    <p:sldId id="286" r:id="rId18"/>
    <p:sldId id="287" r:id="rId19"/>
    <p:sldId id="282" r:id="rId20"/>
    <p:sldId id="288" r:id="rId21"/>
    <p:sldId id="295" r:id="rId22"/>
    <p:sldId id="274" r:id="rId23"/>
    <p:sldId id="280" r:id="rId24"/>
    <p:sldId id="289" r:id="rId25"/>
    <p:sldId id="290" r:id="rId26"/>
    <p:sldId id="292" r:id="rId27"/>
    <p:sldId id="279" r:id="rId28"/>
    <p:sldId id="283" r:id="rId29"/>
    <p:sldId id="284" r:id="rId30"/>
    <p:sldId id="296" r:id="rId31"/>
    <p:sldId id="302" r:id="rId32"/>
    <p:sldId id="310" r:id="rId33"/>
    <p:sldId id="293" r:id="rId34"/>
  </p:sldIdLst>
  <p:sldSz cx="9144000" cy="6858000" type="screen4x3"/>
  <p:notesSz cx="6797675" cy="99282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25A04-0BDE-4921-A812-6BAAA9A95C7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26E501-7069-4D9E-A84E-8192B5962BBF}">
      <dgm:prSet phldrT="[Text]" custT="1"/>
      <dgm:spPr/>
      <dgm:t>
        <a:bodyPr/>
        <a:lstStyle/>
        <a:p>
          <a:r>
            <a:rPr lang="lv-LV" sz="2800" dirty="0" smtClean="0"/>
            <a:t>Jauniešu programma</a:t>
          </a:r>
          <a:endParaRPr lang="en-US" sz="2800" dirty="0"/>
        </a:p>
      </dgm:t>
    </dgm:pt>
    <dgm:pt modelId="{56ADF89C-D24D-463C-BBA4-C08CCCD732EF}" type="parTrans" cxnId="{07F24623-5258-48C4-8CE2-C0BEAD47AC7A}">
      <dgm:prSet/>
      <dgm:spPr/>
      <dgm:t>
        <a:bodyPr/>
        <a:lstStyle/>
        <a:p>
          <a:endParaRPr lang="en-US"/>
        </a:p>
      </dgm:t>
    </dgm:pt>
    <dgm:pt modelId="{AD33B5AB-60E7-459B-BAAC-03852593BFBC}" type="sibTrans" cxnId="{07F24623-5258-48C4-8CE2-C0BEAD47AC7A}">
      <dgm:prSet/>
      <dgm:spPr/>
      <dgm:t>
        <a:bodyPr/>
        <a:lstStyle/>
        <a:p>
          <a:endParaRPr lang="en-US"/>
        </a:p>
      </dgm:t>
    </dgm:pt>
    <dgm:pt modelId="{F95040A3-EEB0-46B4-91C2-A03F0172344A}">
      <dgm:prSet phldrT="[Text]" custT="1"/>
      <dgm:spPr/>
      <dgm:t>
        <a:bodyPr/>
        <a:lstStyle/>
        <a:p>
          <a:r>
            <a:rPr lang="lv-LV" sz="2800" dirty="0" smtClean="0"/>
            <a:t>Augstākās izglītības programma</a:t>
          </a:r>
          <a:endParaRPr lang="en-US" sz="2800" dirty="0"/>
        </a:p>
      </dgm:t>
    </dgm:pt>
    <dgm:pt modelId="{C874B962-AEF6-4EDB-812E-99FC389DC60F}" type="parTrans" cxnId="{CC7C726B-0FD7-4208-890F-BF30B6B8EE5A}">
      <dgm:prSet/>
      <dgm:spPr/>
      <dgm:t>
        <a:bodyPr/>
        <a:lstStyle/>
        <a:p>
          <a:endParaRPr lang="en-US"/>
        </a:p>
      </dgm:t>
    </dgm:pt>
    <dgm:pt modelId="{9FC73FC3-BBA2-42ED-8A75-06982D24FC30}" type="sibTrans" cxnId="{CC7C726B-0FD7-4208-890F-BF30B6B8EE5A}">
      <dgm:prSet/>
      <dgm:spPr/>
      <dgm:t>
        <a:bodyPr/>
        <a:lstStyle/>
        <a:p>
          <a:endParaRPr lang="en-US"/>
        </a:p>
      </dgm:t>
    </dgm:pt>
    <dgm:pt modelId="{855A542B-1661-4179-8C9B-2BC7549078A5}">
      <dgm:prSet phldrT="[Text]" custT="1"/>
      <dgm:spPr/>
      <dgm:t>
        <a:bodyPr/>
        <a:lstStyle/>
        <a:p>
          <a:r>
            <a:rPr lang="lv-LV" sz="2800" dirty="0" smtClean="0"/>
            <a:t>Pieaugušo izglītības programma</a:t>
          </a:r>
          <a:endParaRPr lang="en-US" sz="2800" dirty="0"/>
        </a:p>
      </dgm:t>
    </dgm:pt>
    <dgm:pt modelId="{89653F1E-FC3D-4A3A-9AFF-A23868D450CA}" type="parTrans" cxnId="{1037F342-27AA-4E89-8911-6CEC05240460}">
      <dgm:prSet/>
      <dgm:spPr/>
      <dgm:t>
        <a:bodyPr/>
        <a:lstStyle/>
        <a:p>
          <a:endParaRPr lang="en-US"/>
        </a:p>
      </dgm:t>
    </dgm:pt>
    <dgm:pt modelId="{F5C1C943-EB00-45ED-B05F-FEE355B72273}" type="sibTrans" cxnId="{1037F342-27AA-4E89-8911-6CEC05240460}">
      <dgm:prSet/>
      <dgm:spPr/>
      <dgm:t>
        <a:bodyPr/>
        <a:lstStyle/>
        <a:p>
          <a:endParaRPr lang="en-US"/>
        </a:p>
      </dgm:t>
    </dgm:pt>
    <dgm:pt modelId="{20442148-727F-4349-8756-2AE60B386DC1}">
      <dgm:prSet phldrT="[Text]" custT="1"/>
      <dgm:spPr/>
      <dgm:t>
        <a:bodyPr/>
        <a:lstStyle/>
        <a:p>
          <a:r>
            <a:rPr lang="lv-LV" sz="2800" dirty="0" smtClean="0"/>
            <a:t>Horizontālā programma</a:t>
          </a:r>
          <a:endParaRPr lang="en-US" sz="2800" dirty="0"/>
        </a:p>
      </dgm:t>
    </dgm:pt>
    <dgm:pt modelId="{315B8087-C19A-4846-8DD8-88D8A93AE67F}" type="parTrans" cxnId="{27157470-1904-4072-BA8F-B15DB97FF06B}">
      <dgm:prSet/>
      <dgm:spPr/>
      <dgm:t>
        <a:bodyPr/>
        <a:lstStyle/>
        <a:p>
          <a:endParaRPr lang="en-US"/>
        </a:p>
      </dgm:t>
    </dgm:pt>
    <dgm:pt modelId="{00C98B8E-C453-491F-94F1-B2D725B95695}" type="sibTrans" cxnId="{27157470-1904-4072-BA8F-B15DB97FF06B}">
      <dgm:prSet/>
      <dgm:spPr/>
      <dgm:t>
        <a:bodyPr/>
        <a:lstStyle/>
        <a:p>
          <a:endParaRPr lang="en-US"/>
        </a:p>
      </dgm:t>
    </dgm:pt>
    <dgm:pt modelId="{494DCABF-2EB0-40A7-8DF4-1F06D41CF1CD}">
      <dgm:prSet phldrT="[Text]" custT="1"/>
      <dgm:spPr/>
      <dgm:t>
        <a:bodyPr/>
        <a:lstStyle/>
        <a:p>
          <a:r>
            <a:rPr lang="lv-LV" sz="2800" dirty="0" smtClean="0"/>
            <a:t>Ziemeļvalstu valodu programma</a:t>
          </a:r>
          <a:endParaRPr lang="en-US" sz="2800" dirty="0"/>
        </a:p>
      </dgm:t>
    </dgm:pt>
    <dgm:pt modelId="{DFFB104A-95E8-4546-A4FF-8E6E5F5657A8}" type="parTrans" cxnId="{CDAF9F79-180F-4E36-B2E1-3CD31344D4C7}">
      <dgm:prSet/>
      <dgm:spPr/>
      <dgm:t>
        <a:bodyPr/>
        <a:lstStyle/>
        <a:p>
          <a:endParaRPr lang="en-US"/>
        </a:p>
      </dgm:t>
    </dgm:pt>
    <dgm:pt modelId="{1B44A16F-0557-4B7B-B1AD-EC93F2928957}" type="sibTrans" cxnId="{CDAF9F79-180F-4E36-B2E1-3CD31344D4C7}">
      <dgm:prSet/>
      <dgm:spPr/>
      <dgm:t>
        <a:bodyPr/>
        <a:lstStyle/>
        <a:p>
          <a:endParaRPr lang="en-US"/>
        </a:p>
      </dgm:t>
    </dgm:pt>
    <dgm:pt modelId="{FF0AA56A-138C-4A9A-9876-DBC0888101DC}" type="pres">
      <dgm:prSet presAssocID="{9D825A04-0BDE-4921-A812-6BAAA9A95C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FC4D6-17C0-4B6F-863A-EC240304D13D}" type="pres">
      <dgm:prSet presAssocID="{D626E501-7069-4D9E-A84E-8192B5962BBF}" presName="node" presStyleLbl="node1" presStyleIdx="0" presStyleCnt="5" custScaleX="176506" custRadScaleRad="99049" custRadScaleInc="-8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F6F70-E363-43EB-99AA-193F534997F5}" type="pres">
      <dgm:prSet presAssocID="{D626E501-7069-4D9E-A84E-8192B5962BBF}" presName="spNode" presStyleCnt="0"/>
      <dgm:spPr/>
    </dgm:pt>
    <dgm:pt modelId="{B85D23F6-82B4-45C5-8073-BA64D3C18A1D}" type="pres">
      <dgm:prSet presAssocID="{AD33B5AB-60E7-459B-BAAC-03852593BFB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809284C-F79D-407B-835E-7B8794F69AC3}" type="pres">
      <dgm:prSet presAssocID="{F95040A3-EEB0-46B4-91C2-A03F0172344A}" presName="node" presStyleLbl="node1" presStyleIdx="1" presStyleCnt="5" custScaleX="174716" custScaleY="151547" custRadScaleRad="102636" custRadScaleInc="16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BBC3F9-11C1-41EE-A55D-331F057C74BE}" type="pres">
      <dgm:prSet presAssocID="{F95040A3-EEB0-46B4-91C2-A03F0172344A}" presName="spNode" presStyleCnt="0"/>
      <dgm:spPr/>
    </dgm:pt>
    <dgm:pt modelId="{81300A8F-6E0C-48F5-85A8-C48A276EDB7A}" type="pres">
      <dgm:prSet presAssocID="{9FC73FC3-BBA2-42ED-8A75-06982D24FC3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32C6465-3519-4CA9-97DB-E13296FA36CC}" type="pres">
      <dgm:prSet presAssocID="{855A542B-1661-4179-8C9B-2BC7549078A5}" presName="node" presStyleLbl="node1" presStyleIdx="2" presStyleCnt="5" custScaleX="190802" custScaleY="142912" custRadScaleRad="106582" custRadScaleInc="-49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0A95-EE90-4519-AE5D-E9B71AB58A2D}" type="pres">
      <dgm:prSet presAssocID="{855A542B-1661-4179-8C9B-2BC7549078A5}" presName="spNode" presStyleCnt="0"/>
      <dgm:spPr/>
    </dgm:pt>
    <dgm:pt modelId="{06726136-58F5-499D-9D1D-70726700E731}" type="pres">
      <dgm:prSet presAssocID="{F5C1C943-EB00-45ED-B05F-FEE355B72273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17BF6AE-26FD-4129-B536-C9605713C5E6}" type="pres">
      <dgm:prSet presAssocID="{20442148-727F-4349-8756-2AE60B386DC1}" presName="node" presStyleLbl="node1" presStyleIdx="3" presStyleCnt="5" custScaleX="169250" custRadScaleRad="106284" custRadScaleInc="64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204B7-FF8E-4335-A8F8-5A4DC6125F5F}" type="pres">
      <dgm:prSet presAssocID="{20442148-727F-4349-8756-2AE60B386DC1}" presName="spNode" presStyleCnt="0"/>
      <dgm:spPr/>
    </dgm:pt>
    <dgm:pt modelId="{C5FB0C1C-1AED-44A5-AEB2-2CB150669FF3}" type="pres">
      <dgm:prSet presAssocID="{00C98B8E-C453-491F-94F1-B2D725B95695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54238A5-DC49-4610-B8A7-D3CDD492A001}" type="pres">
      <dgm:prSet presAssocID="{494DCABF-2EB0-40A7-8DF4-1F06D41CF1CD}" presName="node" presStyleLbl="node1" presStyleIdx="4" presStyleCnt="5" custScaleX="190837" custScaleY="149520" custRadScaleRad="104043" custRadScaleInc="-270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9B87-4822-42E2-AA7D-E0C96A2A0185}" type="pres">
      <dgm:prSet presAssocID="{494DCABF-2EB0-40A7-8DF4-1F06D41CF1CD}" presName="spNode" presStyleCnt="0"/>
      <dgm:spPr/>
    </dgm:pt>
    <dgm:pt modelId="{2D7B5BDD-01E7-461B-8DA7-663B4B86E287}" type="pres">
      <dgm:prSet presAssocID="{1B44A16F-0557-4B7B-B1AD-EC93F292895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9D26FD9-470F-4AD3-98E7-C3BCBC62D6AD}" type="presOf" srcId="{855A542B-1661-4179-8C9B-2BC7549078A5}" destId="{F32C6465-3519-4CA9-97DB-E13296FA36CC}" srcOrd="0" destOrd="0" presId="urn:microsoft.com/office/officeart/2005/8/layout/cycle6"/>
    <dgm:cxn modelId="{B2D4FEE5-0857-49D7-8E19-5E51127DFAB2}" type="presOf" srcId="{F5C1C943-EB00-45ED-B05F-FEE355B72273}" destId="{06726136-58F5-499D-9D1D-70726700E731}" srcOrd="0" destOrd="0" presId="urn:microsoft.com/office/officeart/2005/8/layout/cycle6"/>
    <dgm:cxn modelId="{6F6FEF9D-25AE-43F6-94D5-97D8999536A1}" type="presOf" srcId="{9D825A04-0BDE-4921-A812-6BAAA9A95C79}" destId="{FF0AA56A-138C-4A9A-9876-DBC0888101DC}" srcOrd="0" destOrd="0" presId="urn:microsoft.com/office/officeart/2005/8/layout/cycle6"/>
    <dgm:cxn modelId="{580F1182-95F1-4368-9F21-404DA4B23734}" type="presOf" srcId="{D626E501-7069-4D9E-A84E-8192B5962BBF}" destId="{977FC4D6-17C0-4B6F-863A-EC240304D13D}" srcOrd="0" destOrd="0" presId="urn:microsoft.com/office/officeart/2005/8/layout/cycle6"/>
    <dgm:cxn modelId="{35E28A6C-5654-4A3D-AF5E-CF4DA97A5170}" type="presOf" srcId="{AD33B5AB-60E7-459B-BAAC-03852593BFBC}" destId="{B85D23F6-82B4-45C5-8073-BA64D3C18A1D}" srcOrd="0" destOrd="0" presId="urn:microsoft.com/office/officeart/2005/8/layout/cycle6"/>
    <dgm:cxn modelId="{F0D3BBAD-ECC4-407D-9761-F93203002050}" type="presOf" srcId="{1B44A16F-0557-4B7B-B1AD-EC93F2928957}" destId="{2D7B5BDD-01E7-461B-8DA7-663B4B86E287}" srcOrd="0" destOrd="0" presId="urn:microsoft.com/office/officeart/2005/8/layout/cycle6"/>
    <dgm:cxn modelId="{44D6C1AF-64AE-4FB6-85DB-AA42AF3EAB01}" type="presOf" srcId="{00C98B8E-C453-491F-94F1-B2D725B95695}" destId="{C5FB0C1C-1AED-44A5-AEB2-2CB150669FF3}" srcOrd="0" destOrd="0" presId="urn:microsoft.com/office/officeart/2005/8/layout/cycle6"/>
    <dgm:cxn modelId="{1037F342-27AA-4E89-8911-6CEC05240460}" srcId="{9D825A04-0BDE-4921-A812-6BAAA9A95C79}" destId="{855A542B-1661-4179-8C9B-2BC7549078A5}" srcOrd="2" destOrd="0" parTransId="{89653F1E-FC3D-4A3A-9AFF-A23868D450CA}" sibTransId="{F5C1C943-EB00-45ED-B05F-FEE355B72273}"/>
    <dgm:cxn modelId="{7628755A-2960-40BE-BCC7-258026576C40}" type="presOf" srcId="{F95040A3-EEB0-46B4-91C2-A03F0172344A}" destId="{0809284C-F79D-407B-835E-7B8794F69AC3}" srcOrd="0" destOrd="0" presId="urn:microsoft.com/office/officeart/2005/8/layout/cycle6"/>
    <dgm:cxn modelId="{9FD17603-6528-45FD-B266-9BE106C049CC}" type="presOf" srcId="{20442148-727F-4349-8756-2AE60B386DC1}" destId="{017BF6AE-26FD-4129-B536-C9605713C5E6}" srcOrd="0" destOrd="0" presId="urn:microsoft.com/office/officeart/2005/8/layout/cycle6"/>
    <dgm:cxn modelId="{B0316DA1-2AE3-4603-BA7A-2F763A528207}" type="presOf" srcId="{494DCABF-2EB0-40A7-8DF4-1F06D41CF1CD}" destId="{E54238A5-DC49-4610-B8A7-D3CDD492A001}" srcOrd="0" destOrd="0" presId="urn:microsoft.com/office/officeart/2005/8/layout/cycle6"/>
    <dgm:cxn modelId="{CDAF9F79-180F-4E36-B2E1-3CD31344D4C7}" srcId="{9D825A04-0BDE-4921-A812-6BAAA9A95C79}" destId="{494DCABF-2EB0-40A7-8DF4-1F06D41CF1CD}" srcOrd="4" destOrd="0" parTransId="{DFFB104A-95E8-4546-A4FF-8E6E5F5657A8}" sibTransId="{1B44A16F-0557-4B7B-B1AD-EC93F2928957}"/>
    <dgm:cxn modelId="{099833F0-E25E-4642-B9FE-E4F443A4A9A6}" type="presOf" srcId="{9FC73FC3-BBA2-42ED-8A75-06982D24FC30}" destId="{81300A8F-6E0C-48F5-85A8-C48A276EDB7A}" srcOrd="0" destOrd="0" presId="urn:microsoft.com/office/officeart/2005/8/layout/cycle6"/>
    <dgm:cxn modelId="{07F24623-5258-48C4-8CE2-C0BEAD47AC7A}" srcId="{9D825A04-0BDE-4921-A812-6BAAA9A95C79}" destId="{D626E501-7069-4D9E-A84E-8192B5962BBF}" srcOrd="0" destOrd="0" parTransId="{56ADF89C-D24D-463C-BBA4-C08CCCD732EF}" sibTransId="{AD33B5AB-60E7-459B-BAAC-03852593BFBC}"/>
    <dgm:cxn modelId="{CC7C726B-0FD7-4208-890F-BF30B6B8EE5A}" srcId="{9D825A04-0BDE-4921-A812-6BAAA9A95C79}" destId="{F95040A3-EEB0-46B4-91C2-A03F0172344A}" srcOrd="1" destOrd="0" parTransId="{C874B962-AEF6-4EDB-812E-99FC389DC60F}" sibTransId="{9FC73FC3-BBA2-42ED-8A75-06982D24FC30}"/>
    <dgm:cxn modelId="{27157470-1904-4072-BA8F-B15DB97FF06B}" srcId="{9D825A04-0BDE-4921-A812-6BAAA9A95C79}" destId="{20442148-727F-4349-8756-2AE60B386DC1}" srcOrd="3" destOrd="0" parTransId="{315B8087-C19A-4846-8DD8-88D8A93AE67F}" sibTransId="{00C98B8E-C453-491F-94F1-B2D725B95695}"/>
    <dgm:cxn modelId="{03A11B8E-93AF-4D20-B529-C56D4F1F0C5E}" type="presParOf" srcId="{FF0AA56A-138C-4A9A-9876-DBC0888101DC}" destId="{977FC4D6-17C0-4B6F-863A-EC240304D13D}" srcOrd="0" destOrd="0" presId="urn:microsoft.com/office/officeart/2005/8/layout/cycle6"/>
    <dgm:cxn modelId="{B79287BC-8C9B-47F2-A0E5-0006EACCAF74}" type="presParOf" srcId="{FF0AA56A-138C-4A9A-9876-DBC0888101DC}" destId="{1E1F6F70-E363-43EB-99AA-193F534997F5}" srcOrd="1" destOrd="0" presId="urn:microsoft.com/office/officeart/2005/8/layout/cycle6"/>
    <dgm:cxn modelId="{44D2458A-6AA5-4149-A341-F219BBFA3659}" type="presParOf" srcId="{FF0AA56A-138C-4A9A-9876-DBC0888101DC}" destId="{B85D23F6-82B4-45C5-8073-BA64D3C18A1D}" srcOrd="2" destOrd="0" presId="urn:microsoft.com/office/officeart/2005/8/layout/cycle6"/>
    <dgm:cxn modelId="{DF8F07C7-A9FF-41E9-BADD-2C277AC17638}" type="presParOf" srcId="{FF0AA56A-138C-4A9A-9876-DBC0888101DC}" destId="{0809284C-F79D-407B-835E-7B8794F69AC3}" srcOrd="3" destOrd="0" presId="urn:microsoft.com/office/officeart/2005/8/layout/cycle6"/>
    <dgm:cxn modelId="{EF9F0B1A-744C-407E-BE19-66ECC21D599E}" type="presParOf" srcId="{FF0AA56A-138C-4A9A-9876-DBC0888101DC}" destId="{66BBC3F9-11C1-41EE-A55D-331F057C74BE}" srcOrd="4" destOrd="0" presId="urn:microsoft.com/office/officeart/2005/8/layout/cycle6"/>
    <dgm:cxn modelId="{8CB8B96C-3E21-429C-A533-35A7EE1B7A25}" type="presParOf" srcId="{FF0AA56A-138C-4A9A-9876-DBC0888101DC}" destId="{81300A8F-6E0C-48F5-85A8-C48A276EDB7A}" srcOrd="5" destOrd="0" presId="urn:microsoft.com/office/officeart/2005/8/layout/cycle6"/>
    <dgm:cxn modelId="{7AC7BF0D-78FE-4F5B-8688-BA40BC7271FD}" type="presParOf" srcId="{FF0AA56A-138C-4A9A-9876-DBC0888101DC}" destId="{F32C6465-3519-4CA9-97DB-E13296FA36CC}" srcOrd="6" destOrd="0" presId="urn:microsoft.com/office/officeart/2005/8/layout/cycle6"/>
    <dgm:cxn modelId="{6F01D592-7BCC-4891-9A9D-3CE9EB759EE2}" type="presParOf" srcId="{FF0AA56A-138C-4A9A-9876-DBC0888101DC}" destId="{1E000A95-EE90-4519-AE5D-E9B71AB58A2D}" srcOrd="7" destOrd="0" presId="urn:microsoft.com/office/officeart/2005/8/layout/cycle6"/>
    <dgm:cxn modelId="{78F8E336-A916-4C62-A3F1-679F7E96B9BF}" type="presParOf" srcId="{FF0AA56A-138C-4A9A-9876-DBC0888101DC}" destId="{06726136-58F5-499D-9D1D-70726700E731}" srcOrd="8" destOrd="0" presId="urn:microsoft.com/office/officeart/2005/8/layout/cycle6"/>
    <dgm:cxn modelId="{2097A04F-C349-472D-BBCE-3C953D8A4F49}" type="presParOf" srcId="{FF0AA56A-138C-4A9A-9876-DBC0888101DC}" destId="{017BF6AE-26FD-4129-B536-C9605713C5E6}" srcOrd="9" destOrd="0" presId="urn:microsoft.com/office/officeart/2005/8/layout/cycle6"/>
    <dgm:cxn modelId="{0E225D81-0027-4097-BD7B-E7B9EACB68E4}" type="presParOf" srcId="{FF0AA56A-138C-4A9A-9876-DBC0888101DC}" destId="{33D204B7-FF8E-4335-A8F8-5A4DC6125F5F}" srcOrd="10" destOrd="0" presId="urn:microsoft.com/office/officeart/2005/8/layout/cycle6"/>
    <dgm:cxn modelId="{3264A8F6-9B5E-4D5B-889C-382C0B9E3AF4}" type="presParOf" srcId="{FF0AA56A-138C-4A9A-9876-DBC0888101DC}" destId="{C5FB0C1C-1AED-44A5-AEB2-2CB150669FF3}" srcOrd="11" destOrd="0" presId="urn:microsoft.com/office/officeart/2005/8/layout/cycle6"/>
    <dgm:cxn modelId="{878D23EB-6D19-4477-8518-A063E8D2D6AE}" type="presParOf" srcId="{FF0AA56A-138C-4A9A-9876-DBC0888101DC}" destId="{E54238A5-DC49-4610-B8A7-D3CDD492A001}" srcOrd="12" destOrd="0" presId="urn:microsoft.com/office/officeart/2005/8/layout/cycle6"/>
    <dgm:cxn modelId="{EE696C32-BFB4-4D2F-A8E3-C94BB2DA534A}" type="presParOf" srcId="{FF0AA56A-138C-4A9A-9876-DBC0888101DC}" destId="{A2349B87-4822-42E2-AA7D-E0C96A2A0185}" srcOrd="13" destOrd="0" presId="urn:microsoft.com/office/officeart/2005/8/layout/cycle6"/>
    <dgm:cxn modelId="{427657C3-F57B-4B2F-9CDF-54ED0D9BE944}" type="presParOf" srcId="{FF0AA56A-138C-4A9A-9876-DBC0888101DC}" destId="{2D7B5BDD-01E7-461B-8DA7-663B4B86E28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134A14-4D25-4B5B-B119-B35EEAE5244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0"/>
      <dgm:spPr/>
    </dgm:pt>
    <dgm:pt modelId="{FB8A6555-C5CC-4BBF-B24E-4921A4541B2F}" type="pres">
      <dgm:prSet presAssocID="{47134A14-4D25-4B5B-B119-B35EEAE5244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6B01580F-65DE-4DDB-9084-F5D1AFD660D9}" type="presOf" srcId="{47134A14-4D25-4B5B-B119-B35EEAE52448}" destId="{FB8A6555-C5CC-4BBF-B24E-4921A4541B2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FC4D6-17C0-4B6F-863A-EC240304D13D}">
      <dsp:nvSpPr>
        <dsp:cNvPr id="0" name=""/>
        <dsp:cNvSpPr/>
      </dsp:nvSpPr>
      <dsp:spPr>
        <a:xfrm>
          <a:off x="2014597" y="-43855"/>
          <a:ext cx="2355225" cy="867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Jauniešu programma</a:t>
          </a:r>
          <a:endParaRPr lang="en-US" sz="2800" kern="1200" dirty="0"/>
        </a:p>
      </dsp:txBody>
      <dsp:txXfrm>
        <a:off x="2056937" y="-1515"/>
        <a:ext cx="2270545" cy="782654"/>
      </dsp:txXfrm>
    </dsp:sp>
    <dsp:sp modelId="{B85D23F6-82B4-45C5-8073-BA64D3C18A1D}">
      <dsp:nvSpPr>
        <dsp:cNvPr id="0" name=""/>
        <dsp:cNvSpPr/>
      </dsp:nvSpPr>
      <dsp:spPr>
        <a:xfrm>
          <a:off x="1755515" y="559866"/>
          <a:ext cx="3464240" cy="3464240"/>
        </a:xfrm>
        <a:custGeom>
          <a:avLst/>
          <a:gdLst/>
          <a:ahLst/>
          <a:cxnLst/>
          <a:rect l="0" t="0" r="0" b="0"/>
          <a:pathLst>
            <a:path>
              <a:moveTo>
                <a:pt x="2617423" y="243335"/>
              </a:moveTo>
              <a:arcTo wR="1732120" hR="1732120" stAng="18044265" swAng="70575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9284C-F79D-407B-835E-7B8794F69AC3}">
      <dsp:nvSpPr>
        <dsp:cNvPr id="0" name=""/>
        <dsp:cNvSpPr/>
      </dsp:nvSpPr>
      <dsp:spPr>
        <a:xfrm>
          <a:off x="3813125" y="1017389"/>
          <a:ext cx="2331340" cy="13144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Augstākās izglītības programma</a:t>
          </a:r>
          <a:endParaRPr lang="en-US" sz="2800" kern="1200" dirty="0"/>
        </a:p>
      </dsp:txBody>
      <dsp:txXfrm>
        <a:off x="3877290" y="1081554"/>
        <a:ext cx="2203010" cy="1186088"/>
      </dsp:txXfrm>
    </dsp:sp>
    <dsp:sp modelId="{81300A8F-6E0C-48F5-85A8-C48A276EDB7A}">
      <dsp:nvSpPr>
        <dsp:cNvPr id="0" name=""/>
        <dsp:cNvSpPr/>
      </dsp:nvSpPr>
      <dsp:spPr>
        <a:xfrm>
          <a:off x="1555157" y="692479"/>
          <a:ext cx="3464240" cy="3464240"/>
        </a:xfrm>
        <a:custGeom>
          <a:avLst/>
          <a:gdLst/>
          <a:ahLst/>
          <a:cxnLst/>
          <a:rect l="0" t="0" r="0" b="0"/>
          <a:pathLst>
            <a:path>
              <a:moveTo>
                <a:pt x="3461957" y="1643221"/>
              </a:moveTo>
              <a:arcTo wR="1732120" hR="1732120" stAng="21423484" swAng="7598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C6465-3519-4CA9-97DB-E13296FA36CC}">
      <dsp:nvSpPr>
        <dsp:cNvPr id="0" name=""/>
        <dsp:cNvSpPr/>
      </dsp:nvSpPr>
      <dsp:spPr>
        <a:xfrm>
          <a:off x="3351743" y="2720945"/>
          <a:ext cx="2545985" cy="1239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Pieaugušo izglītības programma</a:t>
          </a:r>
          <a:endParaRPr lang="en-US" sz="2800" kern="1200" dirty="0"/>
        </a:p>
      </dsp:txBody>
      <dsp:txXfrm>
        <a:off x="3412252" y="2781454"/>
        <a:ext cx="2424967" cy="1118506"/>
      </dsp:txXfrm>
    </dsp:sp>
    <dsp:sp modelId="{06726136-58F5-499D-9D1D-70726700E731}">
      <dsp:nvSpPr>
        <dsp:cNvPr id="0" name=""/>
        <dsp:cNvSpPr/>
      </dsp:nvSpPr>
      <dsp:spPr>
        <a:xfrm>
          <a:off x="1501583" y="487666"/>
          <a:ext cx="3464240" cy="3464240"/>
        </a:xfrm>
        <a:custGeom>
          <a:avLst/>
          <a:gdLst/>
          <a:ahLst/>
          <a:cxnLst/>
          <a:rect l="0" t="0" r="0" b="0"/>
          <a:pathLst>
            <a:path>
              <a:moveTo>
                <a:pt x="1839427" y="3460913"/>
              </a:moveTo>
              <a:arcTo wR="1732120" hR="1732120" stAng="5186891" swAng="212773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F6AE-26FD-4129-B536-C9605713C5E6}">
      <dsp:nvSpPr>
        <dsp:cNvPr id="0" name=""/>
        <dsp:cNvSpPr/>
      </dsp:nvSpPr>
      <dsp:spPr>
        <a:xfrm>
          <a:off x="684083" y="2817092"/>
          <a:ext cx="2258404" cy="867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Horizontālā programma</a:t>
          </a:r>
          <a:endParaRPr lang="en-US" sz="2800" kern="1200" dirty="0"/>
        </a:p>
      </dsp:txBody>
      <dsp:txXfrm>
        <a:off x="726423" y="2859432"/>
        <a:ext cx="2173724" cy="782654"/>
      </dsp:txXfrm>
    </dsp:sp>
    <dsp:sp modelId="{C5FB0C1C-1AED-44A5-AEB2-2CB150669FF3}">
      <dsp:nvSpPr>
        <dsp:cNvPr id="0" name=""/>
        <dsp:cNvSpPr/>
      </dsp:nvSpPr>
      <dsp:spPr>
        <a:xfrm>
          <a:off x="1471258" y="548766"/>
          <a:ext cx="3464240" cy="3464240"/>
        </a:xfrm>
        <a:custGeom>
          <a:avLst/>
          <a:gdLst/>
          <a:ahLst/>
          <a:cxnLst/>
          <a:rect l="0" t="0" r="0" b="0"/>
          <a:pathLst>
            <a:path>
              <a:moveTo>
                <a:pt x="83754" y="2264221"/>
              </a:moveTo>
              <a:arcTo wR="1732120" hR="1732120" stAng="9726578" swAng="8415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238A5-DC49-4610-B8A7-D3CDD492A001}">
      <dsp:nvSpPr>
        <dsp:cNvPr id="0" name=""/>
        <dsp:cNvSpPr/>
      </dsp:nvSpPr>
      <dsp:spPr>
        <a:xfrm>
          <a:off x="214576" y="1096487"/>
          <a:ext cx="2546452" cy="1296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Ziemeļvalstu valodu programma</a:t>
          </a:r>
          <a:endParaRPr lang="en-US" sz="2800" kern="1200" dirty="0"/>
        </a:p>
      </dsp:txBody>
      <dsp:txXfrm>
        <a:off x="277882" y="1159793"/>
        <a:ext cx="2419840" cy="1170225"/>
      </dsp:txXfrm>
    </dsp:sp>
    <dsp:sp modelId="{2D7B5BDD-01E7-461B-8DA7-663B4B86E287}">
      <dsp:nvSpPr>
        <dsp:cNvPr id="0" name=""/>
        <dsp:cNvSpPr/>
      </dsp:nvSpPr>
      <dsp:spPr>
        <a:xfrm>
          <a:off x="1255602" y="585996"/>
          <a:ext cx="3464240" cy="3464240"/>
        </a:xfrm>
        <a:custGeom>
          <a:avLst/>
          <a:gdLst/>
          <a:ahLst/>
          <a:cxnLst/>
          <a:rect l="0" t="0" r="0" b="0"/>
          <a:pathLst>
            <a:path>
              <a:moveTo>
                <a:pt x="507318" y="507334"/>
              </a:moveTo>
              <a:arcTo wR="1732120" hR="1732120" stAng="13499978" swAng="86976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3A2E4255-F729-4B8C-B79C-ECB535FA79F3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04ADB89C-9693-4F91-B97F-C953317C43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0865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0BA30DB0-4321-4F65-B49B-AE0BED3DB2D3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1DF9F942-3B46-4F2A-AB84-F4BFEEE9EA6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5931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2598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30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5469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5233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5267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52120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3503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9303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8231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9766FA3-89EA-4635-9692-0A0083F1D4E6}" type="slidenum">
              <a:rPr lang="lv-LV" altLang="lv-LV" smtClean="0"/>
              <a:pPr/>
              <a:t>13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2429872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44067-60E9-4D22-8EDD-4F6DB5F1C0BD}" type="slidenum">
              <a:rPr lang="lv-LV" smtClean="0"/>
              <a:t>26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790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703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84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2015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E175EE0-C4A0-4ACB-8A02-8EA8E79C6CC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3241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759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99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702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10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032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139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334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85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324C-890F-4D05-85F8-1A2A9FDC6D42}" type="datetimeFigureOut">
              <a:rPr lang="lv-LV" smtClean="0"/>
              <a:t>27.09.2019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6005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nordplusonline.org/News2/NEWS-AND-ARCHIVE/Results-of-the-Nordplus-2019-application-round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spresso.siu.no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plusonline.org/" TargetMode="External"/><Relationship Id="rId7" Type="http://schemas.openxmlformats.org/officeDocument/2006/relationships/hyperlink" Target="http://www.viaa.gov.lv/lat/starpt_fin_intrumenti/nordplus/par_nordplus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espresso.siu.no/espresso" TargetMode="External"/><Relationship Id="rId5" Type="http://schemas.openxmlformats.org/officeDocument/2006/relationships/hyperlink" Target="https://www.nordplusonline.org/How-to-apply/HANDBOOK#pdf_frame" TargetMode="External"/><Relationship Id="rId4" Type="http://schemas.openxmlformats.org/officeDocument/2006/relationships/hyperlink" Target="https://www.nordplusonline.org/Projects2/Project-database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dplusonline.org/How-to-apply/FIND-A-PARTNER/Plastic-Art-Teacher-exchange?search=true&amp;searchtext=&amp;filters%5bcountry%5d=Iceland&amp;filters%5bactivity%5d=Mobility&amp;filters%5bprogramme%5d=Nordplus%20Junior" TargetMode="External"/><Relationship Id="rId7" Type="http://schemas.openxmlformats.org/officeDocument/2006/relationships/hyperlink" Target="https://ec.europa.eu/epale/en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muzizglitiba.lv/" TargetMode="External"/><Relationship Id="rId5" Type="http://schemas.openxmlformats.org/officeDocument/2006/relationships/hyperlink" Target="https://login.schoolgateway.com/0/auth/login" TargetMode="External"/><Relationship Id="rId4" Type="http://schemas.openxmlformats.org/officeDocument/2006/relationships/hyperlink" Target="https://www.etwinning.net/en/pub/index.htm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linards.deidulis" TargetMode="External"/><Relationship Id="rId2" Type="http://schemas.openxmlformats.org/officeDocument/2006/relationships/hyperlink" Target="mailto:linards.deidulis@viaa.gov.l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968"/>
            <a:ext cx="9144000" cy="244656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14202" y="4250763"/>
            <a:ext cx="6318069" cy="1363653"/>
          </a:xfrm>
          <a:prstGeom prst="rect">
            <a:avLst/>
          </a:prstGeom>
        </p:spPr>
        <p:txBody>
          <a:bodyPr vert="horz" lIns="93957" tIns="46979" rIns="93957" bIns="46979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800" b="1" dirty="0" smtClean="0">
                <a:solidFill>
                  <a:schemeClr val="bg1">
                    <a:lumMod val="50000"/>
                  </a:schemeClr>
                </a:solidFill>
              </a:rPr>
              <a:t>2019.gada 3.oktobrī</a:t>
            </a:r>
          </a:p>
          <a:p>
            <a:r>
              <a:rPr lang="lv-LV" sz="1800" b="1" dirty="0" smtClean="0">
                <a:solidFill>
                  <a:schemeClr val="bg1">
                    <a:lumMod val="50000"/>
                  </a:schemeClr>
                </a:solidFill>
              </a:rPr>
              <a:t>Jelgava, </a:t>
            </a:r>
            <a:r>
              <a:rPr lang="lv-LV" sz="1800" dirty="0">
                <a:solidFill>
                  <a:schemeClr val="bg1">
                    <a:lumMod val="50000"/>
                  </a:schemeClr>
                </a:solidFill>
              </a:rPr>
              <a:t>Zemgales reģiona kompetenču attīstības </a:t>
            </a:r>
            <a:r>
              <a:rPr lang="lv-LV" sz="1800" dirty="0" smtClean="0">
                <a:solidFill>
                  <a:schemeClr val="bg1">
                    <a:lumMod val="50000"/>
                  </a:schemeClr>
                </a:solidFill>
              </a:rPr>
              <a:t>centrs</a:t>
            </a:r>
          </a:p>
          <a:p>
            <a:endParaRPr lang="lv-LV" sz="1800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lv-LV" altLang="lv-LV" sz="1800" dirty="0">
                <a:latin typeface="Verdana" panose="020B0604030504040204" pitchFamily="34" charset="0"/>
              </a:rPr>
              <a:t>VIAA Vadības un ārējās sadarbības departamenta</a:t>
            </a:r>
          </a:p>
          <a:p>
            <a:pPr algn="r"/>
            <a:r>
              <a:rPr lang="lv-LV" altLang="lv-LV" sz="1800" dirty="0">
                <a:latin typeface="Verdana" panose="020B0604030504040204" pitchFamily="34" charset="0"/>
              </a:rPr>
              <a:t>v</a:t>
            </a:r>
            <a:r>
              <a:rPr lang="lv-LV" altLang="lv-LV" sz="1800" dirty="0" smtClean="0">
                <a:latin typeface="Verdana" panose="020B0604030504040204" pitchFamily="34" charset="0"/>
              </a:rPr>
              <a:t>ec. projektu vadītājs </a:t>
            </a:r>
            <a:r>
              <a:rPr lang="lv-LV" altLang="lv-LV" sz="1800" b="1" dirty="0" smtClean="0">
                <a:latin typeface="Verdana" panose="020B0604030504040204" pitchFamily="34" charset="0"/>
              </a:rPr>
              <a:t>Linards Deidulis</a:t>
            </a:r>
            <a:endParaRPr lang="lv-LV" altLang="lv-LV" sz="1800" b="1" dirty="0">
              <a:latin typeface="Verdana" panose="020B0604030504040204" pitchFamily="34" charset="0"/>
            </a:endParaRPr>
          </a:p>
          <a:p>
            <a:endParaRPr lang="lv-LV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lv-LV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05691" y="2362798"/>
            <a:ext cx="7535090" cy="992778"/>
          </a:xfrm>
        </p:spPr>
        <p:txBody>
          <a:bodyPr>
            <a:normAutofit/>
          </a:bodyPr>
          <a:lstStyle/>
          <a:p>
            <a:r>
              <a:rPr lang="nb-NO" altLang="lv-LV" sz="38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8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8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programma 2018-2022</a:t>
            </a:r>
            <a:r>
              <a:rPr lang="nb-NO" altLang="lv-LV" sz="38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800" b="1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90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603500" y="458788"/>
            <a:ext cx="6096000" cy="1036637"/>
          </a:xfrm>
        </p:spPr>
        <p:txBody>
          <a:bodyPr>
            <a:normAutofit fontScale="90000"/>
          </a:bodyPr>
          <a:lstStyle/>
          <a:p>
            <a:r>
              <a:rPr lang="nb-NO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Nordplus</a:t>
            </a:r>
            <a:r>
              <a:rPr lang="lv-LV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 2019. gada projektu konkursa kopējie rezultāti </a:t>
            </a:r>
            <a:r>
              <a:rPr lang="nb-NO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 </a:t>
            </a:r>
            <a:endParaRPr lang="lv-LV" altLang="lv-LV" sz="2900" dirty="0" smtClean="0">
              <a:ea typeface="MS PGothic" panose="020B0600070205080204" pitchFamily="34" charset="-128"/>
            </a:endParaRPr>
          </a:p>
        </p:txBody>
      </p:sp>
      <p:sp>
        <p:nvSpPr>
          <p:cNvPr id="27651" name="Content Placeholder 1"/>
          <p:cNvSpPr>
            <a:spLocks noGrp="1"/>
          </p:cNvSpPr>
          <p:nvPr>
            <p:ph idx="1"/>
          </p:nvPr>
        </p:nvSpPr>
        <p:spPr>
          <a:xfrm>
            <a:off x="1828800" y="1576388"/>
            <a:ext cx="6870700" cy="4775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 2019. gadā no visām 8 programmas dalībvalstīm tika </a:t>
            </a:r>
            <a:r>
              <a:rPr lang="lv-LV" altLang="lv-LV" sz="3000" u="sng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iesniegti </a:t>
            </a:r>
            <a:r>
              <a:rPr lang="lv-LV" altLang="lv-LV" sz="30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503</a:t>
            </a: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 projektu pieteikumi par kopējo summu 21,325 milj. </a:t>
            </a:r>
            <a:r>
              <a:rPr lang="lv-LV" altLang="lv-LV" sz="3000" dirty="0" err="1" smtClean="0">
                <a:latin typeface="Calibri" panose="020F0502020204030204" pitchFamily="34" charset="0"/>
                <a:ea typeface="MS PGothic" panose="020B0600070205080204" pitchFamily="34" charset="-128"/>
              </a:rPr>
              <a:t>eur</a:t>
            </a:r>
            <a:endParaRPr lang="lv-LV" altLang="lv-LV" sz="30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2019. gadā kopumā 8 programmas dalībvalstīs tika </a:t>
            </a:r>
            <a:r>
              <a:rPr lang="lv-LV" altLang="lv-LV" sz="3000" u="sng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apstiprināti </a:t>
            </a:r>
            <a:r>
              <a:rPr lang="lv-LV" altLang="lv-LV" sz="30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374</a:t>
            </a: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 projektu pieteikumi (74%) par kopējo summu </a:t>
            </a:r>
            <a:r>
              <a:rPr lang="lv-LV" altLang="lv-LV" sz="30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10,08 milj. </a:t>
            </a:r>
            <a:r>
              <a:rPr lang="lv-LV" altLang="lv-LV" sz="3000" b="1" dirty="0" err="1" smtClean="0">
                <a:latin typeface="Calibri" panose="020F0502020204030204" pitchFamily="34" charset="0"/>
                <a:ea typeface="MS PGothic" panose="020B0600070205080204" pitchFamily="34" charset="-128"/>
              </a:rPr>
              <a:t>eur</a:t>
            </a:r>
            <a:endParaRPr lang="lv-LV" altLang="lv-LV" sz="30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lv-LV" altLang="lv-LV" sz="3000" dirty="0">
                <a:latin typeface="Calibri" panose="020F0502020204030204" pitchFamily="34" charset="0"/>
                <a:ea typeface="MS PGothic" panose="020B0600070205080204" pitchFamily="34" charset="-128"/>
              </a:rPr>
              <a:t>Detalizēta informācija par 2019. gada projektu konkursa rezultātiem pieejama 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  <a:hlinkClick r:id="rId2"/>
              </a:rPr>
              <a:t>https://nordplusonline.org/News2/NEWS-AND-ARCHIVE/Results-of-the-Nordplus-2019-application-round</a:t>
            </a:r>
            <a:endParaRPr lang="lv-LV" altLang="lv-LV" sz="22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lv-LV" altLang="lv-LV" sz="30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lv-LV" altLang="lv-LV" sz="25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pic>
        <p:nvPicPr>
          <p:cNvPr id="2765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5926138"/>
            <a:ext cx="2413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65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603500" y="458788"/>
            <a:ext cx="6096000" cy="1036637"/>
          </a:xfrm>
        </p:spPr>
        <p:txBody>
          <a:bodyPr>
            <a:normAutofit fontScale="90000"/>
          </a:bodyPr>
          <a:lstStyle/>
          <a:p>
            <a:r>
              <a:rPr lang="nb-NO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Nordplus</a:t>
            </a:r>
            <a:r>
              <a:rPr lang="lv-LV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 2019. gada projektu konkursa kopējie rezultāti  </a:t>
            </a:r>
            <a:r>
              <a:rPr lang="nb-NO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 </a:t>
            </a:r>
            <a:endParaRPr lang="lv-LV" altLang="lv-LV" sz="2900" dirty="0" smtClean="0">
              <a:ea typeface="MS PGothic" panose="020B0600070205080204" pitchFamily="34" charset="-128"/>
            </a:endParaRPr>
          </a:p>
        </p:txBody>
      </p:sp>
      <p:sp>
        <p:nvSpPr>
          <p:cNvPr id="28675" name="Content Placeholder 1"/>
          <p:cNvSpPr>
            <a:spLocks noGrp="1"/>
          </p:cNvSpPr>
          <p:nvPr>
            <p:ph idx="1"/>
          </p:nvPr>
        </p:nvSpPr>
        <p:spPr>
          <a:xfrm>
            <a:off x="1828800" y="1576388"/>
            <a:ext cx="6870700" cy="477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Atbalstīto projektu sadalījums pa apakšprogrammām </a:t>
            </a:r>
            <a:r>
              <a:rPr lang="lv-LV" altLang="lv-LV" sz="30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visās 8 programmas dalībvalstīs</a:t>
            </a:r>
            <a:endParaRPr lang="lv-LV" altLang="lv-LV" sz="30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</a:pPr>
            <a:endParaRPr lang="lv-LV" altLang="lv-LV" sz="30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lv-LV" altLang="lv-LV" sz="25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pic>
        <p:nvPicPr>
          <p:cNvPr id="2867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5926138"/>
            <a:ext cx="2413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3439"/>
              </p:ext>
            </p:extLst>
          </p:nvPr>
        </p:nvGraphicFramePr>
        <p:xfrm>
          <a:off x="1568450" y="3014663"/>
          <a:ext cx="6535739" cy="2922623"/>
        </p:xfrm>
        <a:graphic>
          <a:graphicData uri="http://schemas.openxmlformats.org/drawingml/2006/table">
            <a:tbl>
              <a:tblPr firstRow="1" firstCol="1" bandRow="1"/>
              <a:tblGrid>
                <a:gridCol w="1830458">
                  <a:extLst>
                    <a:ext uri="{9D8B030D-6E8A-4147-A177-3AD203B41FA5}">
                      <a16:colId xmlns:a16="http://schemas.microsoft.com/office/drawing/2014/main" val="787007069"/>
                    </a:ext>
                  </a:extLst>
                </a:gridCol>
                <a:gridCol w="1288289">
                  <a:extLst>
                    <a:ext uri="{9D8B030D-6E8A-4147-A177-3AD203B41FA5}">
                      <a16:colId xmlns:a16="http://schemas.microsoft.com/office/drawing/2014/main" val="340097581"/>
                    </a:ext>
                  </a:extLst>
                </a:gridCol>
                <a:gridCol w="1575260">
                  <a:extLst>
                    <a:ext uri="{9D8B030D-6E8A-4147-A177-3AD203B41FA5}">
                      <a16:colId xmlns:a16="http://schemas.microsoft.com/office/drawing/2014/main" val="3286807750"/>
                    </a:ext>
                  </a:extLst>
                </a:gridCol>
                <a:gridCol w="1841732">
                  <a:extLst>
                    <a:ext uri="{9D8B030D-6E8A-4147-A177-3AD203B41FA5}">
                      <a16:colId xmlns:a16="http://schemas.microsoft.com/office/drawing/2014/main" val="3825911196"/>
                    </a:ext>
                  </a:extLst>
                </a:gridCol>
              </a:tblGrid>
              <a:tr h="782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Apakšprogrammas </a:t>
                      </a: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veids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Iesniegtie projekti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Apstiprinātie projekti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Apstiprināto projektu budžets (EUR)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685054"/>
                  </a:ext>
                </a:extLst>
              </a:tr>
              <a:tr h="260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Jauniešu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2 820 539,00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567956"/>
                  </a:ext>
                </a:extLst>
              </a:tr>
              <a:tr h="452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Augstākās izglītības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209</a:t>
                      </a:r>
                      <a:endParaRPr lang="lv-LV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4 402 028,00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332384"/>
                  </a:ext>
                </a:extLst>
              </a:tr>
              <a:tr h="452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Pieaugušo izglītības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1 137 810,00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391162"/>
                  </a:ext>
                </a:extLst>
              </a:tr>
              <a:tr h="260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Horizontālā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1 075 323,00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359249"/>
                  </a:ext>
                </a:extLst>
              </a:tr>
              <a:tr h="452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Ziemeļvalstu valodu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645 090,00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298680"/>
                  </a:ext>
                </a:extLst>
              </a:tr>
              <a:tr h="260916"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KOPĀ: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10 080 790,00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001725"/>
                  </a:ext>
                </a:extLst>
              </a:tr>
            </a:tbl>
          </a:graphicData>
        </a:graphic>
      </p:graphicFrame>
      <p:sp>
        <p:nvSpPr>
          <p:cNvPr id="28717" name="Rectangle 2"/>
          <p:cNvSpPr>
            <a:spLocks noChangeArrowheads="1"/>
          </p:cNvSpPr>
          <p:nvPr/>
        </p:nvSpPr>
        <p:spPr bwMode="auto">
          <a:xfrm>
            <a:off x="2547938" y="2786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47161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603500" y="458788"/>
            <a:ext cx="6096000" cy="1036637"/>
          </a:xfrm>
        </p:spPr>
        <p:txBody>
          <a:bodyPr>
            <a:normAutofit fontScale="90000"/>
          </a:bodyPr>
          <a:lstStyle/>
          <a:p>
            <a:r>
              <a:rPr lang="nb-NO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Nordplus</a:t>
            </a:r>
            <a:r>
              <a:rPr lang="lv-LV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 2019. gada projektu konkursa rezultāti Latvijā </a:t>
            </a:r>
            <a:r>
              <a:rPr lang="nb-NO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 </a:t>
            </a:r>
            <a:endParaRPr lang="lv-LV" altLang="lv-LV" sz="2900" dirty="0" smtClean="0">
              <a:ea typeface="MS PGothic" panose="020B0600070205080204" pitchFamily="34" charset="-128"/>
            </a:endParaRPr>
          </a:p>
        </p:txBody>
      </p:sp>
      <p:pic>
        <p:nvPicPr>
          <p:cNvPr id="2969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5926138"/>
            <a:ext cx="2413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565185"/>
              </p:ext>
            </p:extLst>
          </p:nvPr>
        </p:nvGraphicFramePr>
        <p:xfrm>
          <a:off x="1090613" y="1943100"/>
          <a:ext cx="7754938" cy="3896302"/>
        </p:xfrm>
        <a:graphic>
          <a:graphicData uri="http://schemas.openxmlformats.org/drawingml/2006/table">
            <a:tbl>
              <a:tblPr firstRow="1" firstCol="1" bandRow="1"/>
              <a:tblGrid>
                <a:gridCol w="1597311">
                  <a:extLst>
                    <a:ext uri="{9D8B030D-6E8A-4147-A177-3AD203B41FA5}">
                      <a16:colId xmlns:a16="http://schemas.microsoft.com/office/drawing/2014/main" val="3225842479"/>
                    </a:ext>
                  </a:extLst>
                </a:gridCol>
                <a:gridCol w="1124200">
                  <a:extLst>
                    <a:ext uri="{9D8B030D-6E8A-4147-A177-3AD203B41FA5}">
                      <a16:colId xmlns:a16="http://schemas.microsoft.com/office/drawing/2014/main" val="2321282132"/>
                    </a:ext>
                  </a:extLst>
                </a:gridCol>
                <a:gridCol w="1486279">
                  <a:extLst>
                    <a:ext uri="{9D8B030D-6E8A-4147-A177-3AD203B41FA5}">
                      <a16:colId xmlns:a16="http://schemas.microsoft.com/office/drawing/2014/main" val="3736753382"/>
                    </a:ext>
                  </a:extLst>
                </a:gridCol>
                <a:gridCol w="1768492">
                  <a:extLst>
                    <a:ext uri="{9D8B030D-6E8A-4147-A177-3AD203B41FA5}">
                      <a16:colId xmlns:a16="http://schemas.microsoft.com/office/drawing/2014/main" val="1495315728"/>
                    </a:ext>
                  </a:extLst>
                </a:gridCol>
                <a:gridCol w="1778656">
                  <a:extLst>
                    <a:ext uri="{9D8B030D-6E8A-4147-A177-3AD203B41FA5}">
                      <a16:colId xmlns:a16="http://schemas.microsoft.com/office/drawing/2014/main" val="3028990911"/>
                    </a:ext>
                  </a:extLst>
                </a:gridCol>
              </a:tblGrid>
              <a:tr h="855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Programmas veids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Latvijas</a:t>
                      </a:r>
                      <a:r>
                        <a:rPr lang="lv-LV" sz="1600" b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organizāciju i</a:t>
                      </a:r>
                      <a:r>
                        <a:rPr lang="lv-LV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esniegtie </a:t>
                      </a: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projekti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Apstiprinātie projekti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Apstiprināto projektu budžets (EUR)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Kā partneri no LV </a:t>
                      </a:r>
                      <a:r>
                        <a:rPr lang="lv-LV" sz="16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atbalstu</a:t>
                      </a:r>
                      <a:r>
                        <a:rPr lang="lv-LV" sz="1600" b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saņem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889184"/>
                  </a:ext>
                </a:extLst>
              </a:tr>
              <a:tr h="570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Jauniešu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194 549,00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organizācijas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2272995"/>
                  </a:ext>
                </a:extLst>
              </a:tr>
              <a:tr h="570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Augstākās izglītības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200 918,00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 </a:t>
                      </a: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organizācijas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351654"/>
                  </a:ext>
                </a:extLst>
              </a:tr>
              <a:tr h="570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Pieaugušo izglītības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131 430,00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organizācijas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218067"/>
                  </a:ext>
                </a:extLst>
              </a:tr>
              <a:tr h="285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Horizontālā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82 270,00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organizācijas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133304"/>
                  </a:ext>
                </a:extLst>
              </a:tr>
              <a:tr h="570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Ziemeļvalstu valodu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lv-LV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organizācijas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782641"/>
                  </a:ext>
                </a:extLst>
              </a:tr>
              <a:tr h="28526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Kopā: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609 167,00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409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0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2603500" y="458788"/>
            <a:ext cx="6096000" cy="1036637"/>
          </a:xfrm>
        </p:spPr>
        <p:txBody>
          <a:bodyPr>
            <a:normAutofit fontScale="90000"/>
          </a:bodyPr>
          <a:lstStyle/>
          <a:p>
            <a:r>
              <a:rPr lang="nb-NO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Nordplus</a:t>
            </a:r>
            <a:r>
              <a:rPr lang="lv-LV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 2019. gada projektu konkursa rezultāti Latvijā </a:t>
            </a:r>
            <a:r>
              <a:rPr lang="nb-NO" altLang="lv-LV" sz="2800" dirty="0" smtClean="0">
                <a:solidFill>
                  <a:srgbClr val="0B7D91"/>
                </a:solidFill>
                <a:ea typeface="MS PGothic" panose="020B0600070205080204" pitchFamily="34" charset="-128"/>
              </a:rPr>
              <a:t> </a:t>
            </a:r>
            <a:endParaRPr lang="lv-LV" altLang="lv-LV" sz="2900" dirty="0" smtClean="0">
              <a:ea typeface="MS PGothic" panose="020B0600070205080204" pitchFamily="34" charset="-128"/>
            </a:endParaRPr>
          </a:p>
        </p:txBody>
      </p:sp>
      <p:pic>
        <p:nvPicPr>
          <p:cNvPr id="3072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5926138"/>
            <a:ext cx="2413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24" name="Chart 5"/>
          <p:cNvGraphicFramePr>
            <a:graphicFrameLocks/>
          </p:cNvGraphicFramePr>
          <p:nvPr/>
        </p:nvGraphicFramePr>
        <p:xfrm>
          <a:off x="1673225" y="2120900"/>
          <a:ext cx="6932613" cy="367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Chart" r:id="rId5" imgW="6937849" imgH="3682303" progId="Excel.Chart.8">
                  <p:embed/>
                </p:oleObj>
              </mc:Choice>
              <mc:Fallback>
                <p:oleObj name="Chart" r:id="rId5" imgW="6937849" imgH="3682303" progId="Excel.Chart.8">
                  <p:embed/>
                  <p:pic>
                    <p:nvPicPr>
                      <p:cNvPr id="30724" name="Char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2120900"/>
                        <a:ext cx="6932613" cy="367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748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720" y="365127"/>
            <a:ext cx="6564630" cy="975994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Jauniešu programma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720" y="1419497"/>
            <a:ext cx="6564630" cy="474875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2000"/>
              </a:lnSpc>
              <a:buClr>
                <a:srgbClr val="000000"/>
              </a:buClr>
              <a:buNone/>
              <a:defRPr/>
            </a:pPr>
            <a:r>
              <a:rPr lang="lv-LV" altLang="lv-LV" sz="22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Mērķa grupa</a:t>
            </a:r>
            <a:r>
              <a:rPr lang="lv-LV" altLang="lv-LV" sz="2200" b="1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– 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</a:rPr>
              <a:t>skolēni/audzēkņi, skolotāji/pasniedzēji, administrācijas darbinieki</a:t>
            </a:r>
            <a:endParaRPr lang="lv-LV" altLang="lv-LV" sz="2200" b="1" u="sng" dirty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lnSpc>
                <a:spcPct val="112000"/>
              </a:lnSpc>
              <a:buClr>
                <a:srgbClr val="000000"/>
              </a:buClr>
              <a:buNone/>
              <a:defRPr/>
            </a:pPr>
            <a:r>
              <a:rPr lang="lv-LV" altLang="lv-LV" sz="22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Projektu iesniedzēji</a:t>
            </a:r>
            <a:r>
              <a:rPr lang="lv-LV" altLang="lv-LV" sz="2200" dirty="0">
                <a:solidFill>
                  <a:srgbClr val="454547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</a:t>
            </a:r>
          </a:p>
          <a:p>
            <a:pPr marL="811212" lvl="1" indent="-342900">
              <a:lnSpc>
                <a:spcPct val="112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lv-LV" altLang="lv-LV" sz="1900" dirty="0">
                <a:latin typeface="Calibri" panose="020F0502020204030204" pitchFamily="34" charset="0"/>
              </a:rPr>
              <a:t>pirmsskolas iestāde</a:t>
            </a:r>
          </a:p>
          <a:p>
            <a:pPr marL="811212" lvl="1" indent="-342900">
              <a:lnSpc>
                <a:spcPct val="112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lv-LV" altLang="lv-LV" sz="1900" dirty="0">
                <a:latin typeface="Calibri" panose="020F0502020204030204" pitchFamily="34" charset="0"/>
              </a:rPr>
              <a:t>sākumskola/pamatskola/vidusskola</a:t>
            </a:r>
          </a:p>
          <a:p>
            <a:pPr marL="811212" lvl="1" indent="-342900">
              <a:lnSpc>
                <a:spcPct val="112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lv-LV" altLang="lv-LV" sz="1900" dirty="0">
                <a:latin typeface="Calibri" panose="020F0502020204030204" pitchFamily="34" charset="0"/>
              </a:rPr>
              <a:t>profesionālās izglītības iestāde</a:t>
            </a:r>
          </a:p>
          <a:p>
            <a:pPr marL="811212" lvl="1" indent="-342900" algn="just">
              <a:lnSpc>
                <a:spcPct val="112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lv-LV" altLang="lv-LV" sz="1900" dirty="0">
                <a:latin typeface="Calibri" panose="020F0502020204030204" pitchFamily="34" charset="0"/>
              </a:rPr>
              <a:t>kultūras skolas (mūzikas un mākslas skolas), kas īsteno valsts apstiprinātas programmas</a:t>
            </a:r>
          </a:p>
          <a:p>
            <a:pPr marL="0" lvl="1" indent="0" algn="just">
              <a:lnSpc>
                <a:spcPct val="112000"/>
              </a:lnSpc>
              <a:spcAft>
                <a:spcPts val="1200"/>
              </a:spcAft>
              <a:buClr>
                <a:srgbClr val="000000"/>
              </a:buClr>
              <a:buSzPct val="45000"/>
              <a:buNone/>
              <a:defRPr/>
            </a:pPr>
            <a:r>
              <a:rPr lang="lv-LV" altLang="lv-LV" sz="2200" b="1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! </a:t>
            </a:r>
            <a:r>
              <a:rPr lang="lv-LV" altLang="lv-LV" sz="2200" b="1" dirty="0">
                <a:latin typeface="Calibri" panose="020F0502020204030204" pitchFamily="34" charset="0"/>
                <a:ea typeface="MS PGothic" panose="020B0600070205080204" pitchFamily="34" charset="-128"/>
              </a:rPr>
              <a:t>Kā </a:t>
            </a:r>
            <a:r>
              <a:rPr lang="lv-LV" altLang="lv-LV" sz="2200" b="1" u="sng" dirty="0">
                <a:latin typeface="Calibri" panose="020F0502020204030204" pitchFamily="34" charset="0"/>
                <a:ea typeface="MS PGothic" panose="020B0600070205080204" pitchFamily="34" charset="-128"/>
              </a:rPr>
              <a:t>projekta </a:t>
            </a:r>
            <a:r>
              <a:rPr lang="lv-LV" altLang="lv-LV" sz="2200" b="1" u="sng" dirty="0">
                <a:solidFill>
                  <a:srgbClr val="000000"/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iesniedzēji/koordinatori</a:t>
            </a:r>
            <a:r>
              <a:rPr lang="lv-LV" altLang="lv-LV" sz="2200" b="1" u="sng" dirty="0"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2200" b="1" dirty="0">
                <a:latin typeface="Calibri" panose="020F0502020204030204" pitchFamily="34" charset="0"/>
                <a:ea typeface="MS PGothic" panose="020B0600070205080204" pitchFamily="34" charset="-128"/>
              </a:rPr>
              <a:t>var būt tikai </a:t>
            </a:r>
            <a:r>
              <a:rPr lang="lv-LV" altLang="lv-LV" sz="2200" b="1" u="sng" dirty="0">
                <a:solidFill>
                  <a:srgbClr val="000000"/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formālās izglītības iestādes</a:t>
            </a:r>
            <a:r>
              <a:rPr lang="lv-LV" altLang="lv-LV" sz="2200" b="1" dirty="0">
                <a:latin typeface="Calibri" panose="020F0502020204030204" pitchFamily="34" charset="0"/>
                <a:ea typeface="MS PGothic" panose="020B0600070205080204" pitchFamily="34" charset="-128"/>
              </a:rPr>
              <a:t> (tas ir – bērnudārzi, skolas, profesionālās izglītības iestādes, mūzikas un mākslas skolas, kas īsteno valsts apstiprinātas mācību programmas</a:t>
            </a:r>
            <a:r>
              <a:rPr lang="lv-LV" altLang="lv-LV" sz="22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  <a:endParaRPr lang="lv-LV" altLang="lv-LV" sz="22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r>
              <a:rPr lang="lv-LV" altLang="lv-LV" sz="2200" b="1" dirty="0">
                <a:solidFill>
                  <a:srgbClr val="000000"/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! Cita veida iestādes, kas ir saistītas ar mērķa grupas apmācību, bet neīsteno valsts apstiprinātas mācību programmas, var piedalīties </a:t>
            </a:r>
            <a:r>
              <a:rPr lang="lv-LV" altLang="lv-LV" sz="2200" b="1" u="sng" dirty="0">
                <a:solidFill>
                  <a:srgbClr val="000000"/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kā partneri </a:t>
            </a:r>
            <a:r>
              <a:rPr lang="lv-LV" altLang="lv-LV" sz="2200" b="1" u="sng" dirty="0" smtClean="0">
                <a:solidFill>
                  <a:srgbClr val="000000"/>
                </a:solidFill>
                <a:latin typeface="Calibri" panose="020F0502020204030204" pitchFamily="34" charset="0"/>
                <a:cs typeface="Verdana" panose="020B0604030504040204" pitchFamily="34" charset="0"/>
              </a:rPr>
              <a:t> </a:t>
            </a:r>
            <a:endParaRPr lang="lv-LV" altLang="lv-LV" sz="2200" b="1" u="sng" dirty="0">
              <a:solidFill>
                <a:srgbClr val="000000"/>
              </a:solidFill>
              <a:latin typeface="Calibri" panose="020F0502020204030204" pitchFamily="34" charset="0"/>
              <a:cs typeface="Verdana" panose="020B060403050404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32444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766" y="365126"/>
            <a:ext cx="6416584" cy="923743"/>
          </a:xfrm>
        </p:spPr>
        <p:txBody>
          <a:bodyPr>
            <a:noAutofit/>
          </a:bodyPr>
          <a:lstStyle/>
          <a:p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Jauniešu programmas projektu veidi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576251"/>
            <a:ext cx="6416584" cy="460071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lv-LV" altLang="lv-LV" b="1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lv-LV" alt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Mobilitātes</a:t>
            </a:r>
            <a:endParaRPr lang="lv-LV" alt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lv-LV" altLang="lv-LV" sz="1900" b="1" dirty="0">
                <a:solidFill>
                  <a:srgbClr val="254061"/>
                </a:solidFill>
                <a:ea typeface="MS PGothic" panose="020B0600070205080204" pitchFamily="34" charset="-128"/>
              </a:rPr>
              <a:t>klašu apmaiņa </a:t>
            </a:r>
            <a:r>
              <a:rPr lang="lv-LV" altLang="lv-LV" sz="19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(no 1 līdz 3 </a:t>
            </a:r>
            <a:r>
              <a:rPr lang="lv-LV" altLang="lv-LV" sz="19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nedēļām, maks. 30 skolēni no valsts un maks. 2 skolotāji uz 10 skolēniem);</a:t>
            </a:r>
            <a:endParaRPr lang="lv-LV" altLang="lv-LV" sz="19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lv-LV" altLang="lv-LV" sz="1900" b="1" dirty="0">
                <a:solidFill>
                  <a:srgbClr val="254061"/>
                </a:solidFill>
                <a:ea typeface="MS PGothic" panose="020B0600070205080204" pitchFamily="34" charset="-128"/>
              </a:rPr>
              <a:t>vidusskolu skolēnu apmaiņa </a:t>
            </a:r>
            <a:r>
              <a:rPr lang="lv-LV" altLang="lv-LV" sz="19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 profesionālās izglītības </a:t>
            </a:r>
            <a:r>
              <a:rPr lang="lv-LV" altLang="lv-LV" sz="1900" b="1" dirty="0" smtClean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profesionālās izglītības </a:t>
            </a:r>
            <a:r>
              <a:rPr lang="lv-LV" altLang="lv-LV" sz="19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iestāžu </a:t>
            </a:r>
            <a:r>
              <a:rPr lang="lv-LV" altLang="lv-LV" sz="1900" dirty="0">
                <a:solidFill>
                  <a:srgbClr val="254061"/>
                </a:solidFill>
                <a:ea typeface="MS PGothic" panose="020B0600070205080204" pitchFamily="34" charset="-128"/>
              </a:rPr>
              <a:t>audzēkņu </a:t>
            </a:r>
            <a:r>
              <a:rPr lang="lv-LV" altLang="lv-LV" sz="1900" b="1" dirty="0">
                <a:solidFill>
                  <a:srgbClr val="254061"/>
                </a:solidFill>
                <a:ea typeface="MS PGothic" panose="020B0600070205080204" pitchFamily="34" charset="-128"/>
              </a:rPr>
              <a:t>darba prakse </a:t>
            </a:r>
            <a:r>
              <a:rPr lang="lv-LV" altLang="lv-LV" sz="19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(no 1 nedēļas līdz 1 gadam);</a:t>
            </a:r>
          </a:p>
          <a:p>
            <a:pPr lvl="1">
              <a:lnSpc>
                <a:spcPct val="80000"/>
              </a:lnSpc>
            </a:pPr>
            <a:r>
              <a:rPr lang="lv-LV" altLang="lv-LV" sz="1900" b="1" dirty="0">
                <a:solidFill>
                  <a:srgbClr val="254061"/>
                </a:solidFill>
                <a:ea typeface="MS PGothic" panose="020B0600070205080204" pitchFamily="34" charset="-128"/>
              </a:rPr>
              <a:t>skolotāju </a:t>
            </a:r>
            <a:r>
              <a:rPr lang="lv-LV" altLang="lv-LV" sz="19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 </a:t>
            </a:r>
            <a:r>
              <a:rPr lang="lv-LV" altLang="lv-LV" sz="1900" b="1" dirty="0">
                <a:solidFill>
                  <a:srgbClr val="254061"/>
                </a:solidFill>
                <a:ea typeface="MS PGothic" panose="020B0600070205080204" pitchFamily="34" charset="-128"/>
              </a:rPr>
              <a:t>pedagoģiskā personāla apmaiņa </a:t>
            </a:r>
            <a:r>
              <a:rPr lang="lv-LV" altLang="lv-LV" sz="19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(no 1 nedēļas līdz 1 gadam);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lv-LV" altLang="lv-LV" b="1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lv-LV" alt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Projekti</a:t>
            </a:r>
            <a:r>
              <a:rPr lang="lv-LV" alt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lv-LV" altLang="lv-LV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lv-LV" altLang="lv-LV" sz="1900" b="1" dirty="0" smtClean="0">
                <a:solidFill>
                  <a:srgbClr val="254061"/>
                </a:solidFill>
                <a:ea typeface="MS PGothic" panose="020B0600070205080204" pitchFamily="34" charset="-128"/>
              </a:rPr>
              <a:t> </a:t>
            </a:r>
            <a:r>
              <a:rPr lang="lv-LV" altLang="lv-LV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aktivitātes</a:t>
            </a:r>
            <a:r>
              <a:rPr lang="lv-LV" altLang="lv-LV" sz="1900" dirty="0">
                <a:latin typeface="Calibri" panose="020F0502020204030204" pitchFamily="34" charset="0"/>
                <a:cs typeface="Calibri" panose="020F0502020204030204" pitchFamily="34" charset="0"/>
              </a:rPr>
              <a:t>, kas vērstas uz pedagoģisko un didaktisko metožu attīstīšanu un </a:t>
            </a:r>
            <a:r>
              <a:rPr lang="lv-LV" altLang="lv-LV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pilnveidi, inovatīvu mācību materiālu un programmu izstrāde. </a:t>
            </a:r>
            <a:endParaRPr lang="lv-LV" altLang="lv-LV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lv-LV" altLang="lv-LV" b="1" dirty="0">
                <a:latin typeface="Calibri" panose="020F0502020204030204" pitchFamily="34" charset="0"/>
                <a:ea typeface="MS PGothic" panose="020B0600070205080204" pitchFamily="34" charset="-128"/>
              </a:rPr>
              <a:t>3. Sadarbības </a:t>
            </a:r>
            <a:r>
              <a:rPr lang="lv-LV" altLang="lv-LV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tīkli</a:t>
            </a:r>
            <a:r>
              <a:rPr lang="lv-LV" altLang="lv-LV" dirty="0"/>
              <a:t> </a:t>
            </a:r>
            <a:r>
              <a:rPr lang="lv-LV" altLang="lv-LV" dirty="0" smtClean="0"/>
              <a:t>– ilgtermiņa sadarbība par noteiktu tēmu ar mērķi izstrādāt iniciatīvas nākotnes projektiem. </a:t>
            </a:r>
            <a:endParaRPr lang="lv-LV" altLang="lv-LV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0390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766" y="165464"/>
            <a:ext cx="6416584" cy="905690"/>
          </a:xfrm>
        </p:spPr>
        <p:txBody>
          <a:bodyPr>
            <a:normAutofit/>
          </a:bodyPr>
          <a:lstStyle/>
          <a:p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Jauniešu programmas nosacījumi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9131" y="992777"/>
            <a:ext cx="7201989" cy="57389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lv-LV" altLang="lv-LV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Partneri:</a:t>
            </a:r>
          </a:p>
          <a:p>
            <a:pPr>
              <a:defRPr/>
            </a:pPr>
            <a:r>
              <a:rPr lang="lv-LV" altLang="lv-LV" sz="2000" b="1" dirty="0">
                <a:latin typeface="Calibri" panose="020F0502020204030204" pitchFamily="34" charset="0"/>
                <a:cs typeface="Calibri" panose="020F0502020204030204" pitchFamily="34" charset="0"/>
              </a:rPr>
              <a:t>Mobilitātēm</a:t>
            </a:r>
            <a:r>
              <a:rPr lang="lv-LV" alt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 - </a:t>
            </a:r>
            <a:r>
              <a:rPr lang="lv-LV" altLang="lv-LV" sz="2000" b="1" dirty="0">
                <a:latin typeface="Calibri" panose="020F0502020204030204" pitchFamily="34" charset="0"/>
                <a:cs typeface="Calibri" panose="020F0502020204030204" pitchFamily="34" charset="0"/>
              </a:rPr>
              <a:t>vismaz viens sadarbības partneris</a:t>
            </a:r>
            <a:r>
              <a:rPr lang="lv-LV" alt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 - izglītības iestāde no citas programmas dalībvalsts;</a:t>
            </a:r>
          </a:p>
          <a:p>
            <a:pPr>
              <a:defRPr/>
            </a:pPr>
            <a:r>
              <a:rPr lang="lv-LV" altLang="lv-LV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Projektiem un sadarbības tīkliem</a:t>
            </a:r>
            <a:r>
              <a:rPr lang="lv-LV" alt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 - </a:t>
            </a:r>
            <a:r>
              <a:rPr lang="lv-LV" altLang="lv-LV" sz="2000" b="1" dirty="0">
                <a:latin typeface="Calibri" panose="020F0502020204030204" pitchFamily="34" charset="0"/>
                <a:cs typeface="Calibri" panose="020F0502020204030204" pitchFamily="34" charset="0"/>
              </a:rPr>
              <a:t>vismaz divi sadarbības partneri</a:t>
            </a:r>
            <a:r>
              <a:rPr lang="lv-LV" alt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 - izglītības iestādes no dažādām programmas dalībvalstīm. 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lv-LV" altLang="lv-LV" b="1" u="sng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Atbalsta intensitāte:</a:t>
            </a:r>
            <a:endParaRPr lang="lv-LV" altLang="lv-LV" b="1" u="sng" dirty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lv-LV" altLang="lv-LV" sz="20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Mobilitātēm </a:t>
            </a:r>
            <a:r>
              <a:rPr lang="lv-LV" altLang="lv-LV" sz="22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100% </a:t>
            </a:r>
            <a:r>
              <a:rPr lang="lv-LV" altLang="lv-LV" sz="2000" dirty="0">
                <a:latin typeface="Calibri" panose="020F0502020204030204" pitchFamily="34" charset="0"/>
                <a:ea typeface="MS PGothic" panose="020B0600070205080204" pitchFamily="34" charset="-128"/>
              </a:rPr>
              <a:t>apmērā no mobilitātes izmaksām saskaņā ar programmas noteiktajām standarta (maksimālajām) likmēm ceļa un uzturēšanas izdevumiem;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lv-LV" altLang="lv-LV" sz="20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Sadarbības </a:t>
            </a:r>
            <a:r>
              <a:rPr lang="lv-LV" altLang="lv-LV" sz="2000" b="1" dirty="0">
                <a:latin typeface="Calibri" panose="020F0502020204030204" pitchFamily="34" charset="0"/>
                <a:ea typeface="MS PGothic" panose="020B0600070205080204" pitchFamily="34" charset="-128"/>
              </a:rPr>
              <a:t>tīkliem un </a:t>
            </a:r>
            <a:r>
              <a:rPr lang="lv-LV" altLang="lv-LV" sz="20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projektiem:</a:t>
            </a:r>
          </a:p>
          <a:p>
            <a:pPr marL="360000" indent="0">
              <a:spcBef>
                <a:spcPts val="600"/>
              </a:spcBef>
              <a:buNone/>
              <a:defRPr/>
            </a:pPr>
            <a:r>
              <a:rPr lang="lv-LV" altLang="lv-LV" sz="22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Nordplus </a:t>
            </a:r>
            <a:r>
              <a:rPr lang="lv-LV" altLang="lv-LV" sz="22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programmas - </a:t>
            </a:r>
            <a:r>
              <a:rPr lang="lv-LV" altLang="lv-LV" sz="22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līdz </a:t>
            </a:r>
            <a:r>
              <a:rPr lang="lv-LV" altLang="lv-LV" sz="22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75%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</a:rPr>
              <a:t> no 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plānoto 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</a:rPr>
              <a:t>aktivitāšu 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izmaksām:</a:t>
            </a:r>
          </a:p>
          <a:p>
            <a:pPr marL="1200150" lvl="1" indent="-457200" algn="just">
              <a:spcBef>
                <a:spcPts val="0"/>
              </a:spcBef>
              <a:spcAft>
                <a:spcPts val="500"/>
              </a:spcAft>
              <a:buSzPct val="100000"/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1700" dirty="0">
                <a:solidFill>
                  <a:srgbClr val="000000"/>
                </a:solidFill>
                <a:latin typeface="Calibri" pitchFamily="34" charset="0"/>
              </a:rPr>
              <a:t>administratīvās izmaksas, kas nepārsniedz </a:t>
            </a:r>
            <a:r>
              <a:rPr lang="lv-LV" sz="1700" b="1" dirty="0">
                <a:solidFill>
                  <a:srgbClr val="000000"/>
                </a:solidFill>
                <a:latin typeface="Calibri" pitchFamily="34" charset="0"/>
              </a:rPr>
              <a:t>5% </a:t>
            </a:r>
            <a:r>
              <a:rPr lang="lv-LV" sz="1700" dirty="0">
                <a:solidFill>
                  <a:srgbClr val="000000"/>
                </a:solidFill>
                <a:latin typeface="Calibri" pitchFamily="34" charset="0"/>
              </a:rPr>
              <a:t>no </a:t>
            </a:r>
            <a:r>
              <a:rPr lang="lv-LV" sz="1700" dirty="0" smtClean="0">
                <a:solidFill>
                  <a:srgbClr val="000000"/>
                </a:solidFill>
                <a:latin typeface="Calibri" pitchFamily="34" charset="0"/>
              </a:rPr>
              <a:t>Nordplus finansējuma;</a:t>
            </a:r>
            <a:endParaRPr lang="lv-LV" sz="1700" dirty="0">
              <a:solidFill>
                <a:srgbClr val="000000"/>
              </a:solidFill>
              <a:latin typeface="Calibri" pitchFamily="34" charset="0"/>
            </a:endParaRPr>
          </a:p>
          <a:p>
            <a:pPr marL="1200150" lvl="1" indent="-457200" algn="just">
              <a:spcBef>
                <a:spcPts val="0"/>
              </a:spcBef>
              <a:spcAft>
                <a:spcPts val="500"/>
              </a:spcAft>
              <a:buSzPct val="100000"/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1700" dirty="0">
                <a:solidFill>
                  <a:srgbClr val="000000"/>
                </a:solidFill>
                <a:latin typeface="Calibri" pitchFamily="34" charset="0"/>
              </a:rPr>
              <a:t>ceļa </a:t>
            </a:r>
            <a:r>
              <a:rPr lang="lv-LV" sz="1700" dirty="0" smtClean="0">
                <a:solidFill>
                  <a:srgbClr val="000000"/>
                </a:solidFill>
                <a:latin typeface="Calibri" pitchFamily="34" charset="0"/>
              </a:rPr>
              <a:t>izdevumi, uzturēšanās </a:t>
            </a:r>
            <a:r>
              <a:rPr lang="lv-LV" sz="1700" dirty="0">
                <a:solidFill>
                  <a:srgbClr val="000000"/>
                </a:solidFill>
                <a:latin typeface="Calibri" pitchFamily="34" charset="0"/>
              </a:rPr>
              <a:t>izdevumi skolotājiem un pedagoģiskajam personālam;</a:t>
            </a:r>
          </a:p>
          <a:p>
            <a:pPr marL="1200150" lvl="1" indent="-457200" algn="just">
              <a:spcBef>
                <a:spcPts val="0"/>
              </a:spcBef>
              <a:spcAft>
                <a:spcPts val="500"/>
              </a:spcAft>
              <a:buSzPct val="100000"/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1700" dirty="0">
                <a:solidFill>
                  <a:srgbClr val="000000"/>
                </a:solidFill>
                <a:latin typeface="Calibri" pitchFamily="34" charset="0"/>
              </a:rPr>
              <a:t>citas ar projekta īstenošanu saistītas izmaksas (publicitātes izdevumi, rezultātu izplatīšanas pasākumi u.c</a:t>
            </a:r>
            <a:r>
              <a:rPr lang="lv-LV" sz="1700" dirty="0" smtClean="0">
                <a:solidFill>
                  <a:srgbClr val="000000"/>
                </a:solidFill>
                <a:latin typeface="Calibri" pitchFamily="34" charset="0"/>
              </a:rPr>
              <a:t>.), </a:t>
            </a:r>
            <a:r>
              <a:rPr lang="lv-LV" altLang="lv-LV" sz="1600" b="1" u="sng" dirty="0" smtClean="0">
                <a:latin typeface="Calibri" panose="020F0502020204030204" pitchFamily="34" charset="0"/>
              </a:rPr>
              <a:t>! bet </a:t>
            </a:r>
            <a:r>
              <a:rPr lang="lv-LV" altLang="lv-LV" sz="1600" b="1" u="sng" dirty="0">
                <a:latin typeface="Calibri" panose="020F0502020204030204" pitchFamily="34" charset="0"/>
              </a:rPr>
              <a:t>ne atlīdzība saviem </a:t>
            </a:r>
            <a:r>
              <a:rPr lang="lv-LV" altLang="lv-LV" sz="1600" b="1" u="sng" dirty="0" smtClean="0">
                <a:latin typeface="Calibri" panose="020F0502020204030204" pitchFamily="34" charset="0"/>
              </a:rPr>
              <a:t>darbiniekiem!</a:t>
            </a:r>
            <a:endParaRPr lang="lv-LV" altLang="lv-LV" sz="17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60000" lvl="1" indent="0" algn="just">
              <a:spcBef>
                <a:spcPts val="0"/>
              </a:spcBef>
              <a:spcAft>
                <a:spcPts val="500"/>
              </a:spcAft>
              <a:buSzPct val="10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altLang="en-US" sz="22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</a:t>
            </a:r>
            <a:r>
              <a:rPr lang="lv-LV" altLang="en-US" sz="22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īstenotāju līdzfinansējums </a:t>
            </a:r>
            <a:r>
              <a:rPr lang="lv-LV" altLang="en-US" sz="22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- 25</a:t>
            </a:r>
            <a:r>
              <a:rPr lang="lv-LV" altLang="en-US" sz="22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% </a:t>
            </a:r>
            <a:r>
              <a:rPr lang="lv-LV" altLang="lv-LV" sz="2200" dirty="0" smtClean="0">
                <a:latin typeface="Calibri" panose="020F0502020204030204" pitchFamily="34" charset="0"/>
              </a:rPr>
              <a:t>var </a:t>
            </a:r>
            <a:r>
              <a:rPr lang="lv-LV" altLang="lv-LV" sz="2200" dirty="0">
                <a:latin typeface="Calibri" panose="020F0502020204030204" pitchFamily="34" charset="0"/>
              </a:rPr>
              <a:t>tikt norādīts projekta iesniedzēja/partnera darbinieku ieguldīto darba stundu </a:t>
            </a:r>
            <a:r>
              <a:rPr lang="lv-LV" altLang="lv-LV" sz="2200" dirty="0" smtClean="0">
                <a:latin typeface="Calibri" panose="020F0502020204030204" pitchFamily="34" charset="0"/>
              </a:rPr>
              <a:t>izteiksmē</a:t>
            </a:r>
            <a:endParaRPr lang="lv-LV" altLang="lv-LV" sz="2200" dirty="0">
              <a:latin typeface="Calibri" panose="020F0502020204030204" pitchFamily="34" charset="0"/>
            </a:endParaRPr>
          </a:p>
          <a:p>
            <a:pPr marL="742950" lvl="1" indent="0" algn="just">
              <a:spcBef>
                <a:spcPts val="0"/>
              </a:spcBef>
              <a:spcAft>
                <a:spcPts val="500"/>
              </a:spcAft>
              <a:buSzPct val="10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lv-LV" sz="17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25553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14" y="365126"/>
            <a:ext cx="6468836" cy="958577"/>
          </a:xfrm>
        </p:spPr>
        <p:txBody>
          <a:bodyPr>
            <a:noAutofit/>
          </a:bodyPr>
          <a:lstStyle/>
          <a:p>
            <a:r>
              <a:rPr lang="lv-LV" sz="32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 Augstākās </a:t>
            </a:r>
            <a:r>
              <a:rPr lang="lv-LV" sz="32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izglītības </a:t>
            </a:r>
            <a:r>
              <a:rPr lang="lv-LV" sz="32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programma</a:t>
            </a:r>
            <a:endParaRPr lang="lv-LV" sz="32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433" y="1567543"/>
            <a:ext cx="6346917" cy="460942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altLang="lv-LV" sz="27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Mērķa grupas: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altLang="lv-LV" sz="25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Augstākās </a:t>
            </a:r>
            <a:r>
              <a:rPr lang="lv-LV" altLang="lv-LV" sz="2500" dirty="0">
                <a:latin typeface="Calibri" panose="020F0502020204030204" pitchFamily="34" charset="0"/>
                <a:ea typeface="MS PGothic" panose="020B0600070205080204" pitchFamily="34" charset="-128"/>
              </a:rPr>
              <a:t>izglītības institūcijas (AII) un to:</a:t>
            </a:r>
          </a:p>
          <a:p>
            <a:pPr marL="955675" lvl="2" indent="-342900">
              <a:lnSpc>
                <a:spcPct val="112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lv-LV" altLang="lv-LV" sz="2200" dirty="0" smtClean="0">
                <a:latin typeface="Calibri" panose="020F0502020204030204" pitchFamily="34" charset="0"/>
              </a:rPr>
              <a:t> </a:t>
            </a:r>
            <a:r>
              <a:rPr lang="lv-LV" altLang="lv-LV" sz="2300" dirty="0" smtClean="0">
                <a:latin typeface="Calibri" panose="020F0502020204030204" pitchFamily="34" charset="0"/>
              </a:rPr>
              <a:t>studenti</a:t>
            </a:r>
            <a:endParaRPr lang="lv-LV" altLang="lv-LV" sz="2300" dirty="0">
              <a:latin typeface="Calibri" panose="020F0502020204030204" pitchFamily="34" charset="0"/>
            </a:endParaRPr>
          </a:p>
          <a:p>
            <a:pPr marL="955675" lvl="2" indent="-342900">
              <a:lnSpc>
                <a:spcPct val="112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lv-LV" altLang="lv-LV" sz="2300" dirty="0">
                <a:latin typeface="Calibri" panose="020F0502020204030204" pitchFamily="34" charset="0"/>
              </a:rPr>
              <a:t> akadēmiskais </a:t>
            </a:r>
            <a:r>
              <a:rPr lang="lv-LV" altLang="lv-LV" sz="2300" dirty="0" smtClean="0">
                <a:latin typeface="Calibri" panose="020F0502020204030204" pitchFamily="34" charset="0"/>
              </a:rPr>
              <a:t>personāls</a:t>
            </a:r>
            <a:endParaRPr lang="lv-LV" altLang="lv-LV" sz="2300" dirty="0">
              <a:latin typeface="Calibri" panose="020F0502020204030204" pitchFamily="34" charset="0"/>
            </a:endParaRPr>
          </a:p>
          <a:p>
            <a:pPr marL="955675" lvl="2" indent="-342900">
              <a:lnSpc>
                <a:spcPct val="112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lv-LV" altLang="lv-LV" sz="2300" dirty="0">
                <a:latin typeface="Calibri" panose="020F0502020204030204" pitchFamily="34" charset="0"/>
              </a:rPr>
              <a:t> administratīvais personāls</a:t>
            </a:r>
          </a:p>
          <a:p>
            <a:pPr marL="3600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</a:pPr>
            <a:endParaRPr lang="lv-LV" altLang="lv-LV" sz="2600" b="1" dirty="0" smtClean="0">
              <a:solidFill>
                <a:srgbClr val="7030A0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541338" lvl="1" indent="-271463">
              <a:lnSpc>
                <a:spcPct val="80000"/>
              </a:lnSpc>
              <a:buFontTx/>
              <a:buNone/>
            </a:pPr>
            <a:r>
              <a:rPr lang="lv-LV" altLang="lv-LV" sz="2200" b="1" dirty="0">
                <a:latin typeface="Calibri" panose="020F0502020204030204" pitchFamily="34" charset="0"/>
              </a:rPr>
              <a:t>!  Programmas ietvaros atbalsts tikai bakalaura un maģistra līmeņa studijām</a:t>
            </a:r>
          </a:p>
          <a:p>
            <a:pPr marL="541338" lvl="1" indent="-271463">
              <a:lnSpc>
                <a:spcPct val="80000"/>
              </a:lnSpc>
              <a:buFontTx/>
              <a:buNone/>
            </a:pPr>
            <a:r>
              <a:rPr lang="lv-LV" altLang="lv-LV" sz="2200" b="1" dirty="0">
                <a:latin typeface="Calibri" panose="020F0502020204030204" pitchFamily="34" charset="0"/>
              </a:rPr>
              <a:t>!  Pētniecība, doktora studijas un tālākizglītība programmas ietvaros netiek atbalstītas</a:t>
            </a:r>
            <a:endParaRPr lang="lv-LV" altLang="lv-LV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01503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182" y="365126"/>
            <a:ext cx="6399167" cy="871491"/>
          </a:xfrm>
        </p:spPr>
        <p:txBody>
          <a:bodyPr>
            <a:noAutofit/>
          </a:bodyPr>
          <a:lstStyle/>
          <a:p>
            <a:r>
              <a:rPr lang="lv-LV" sz="32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Augstākās izglītības programmas aktivitātes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925" y="1733004"/>
            <a:ext cx="6914606" cy="451104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lv-LV" altLang="lv-LV" sz="2300" b="1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Mobilitāšu </a:t>
            </a:r>
            <a:r>
              <a:rPr lang="lv-LV" altLang="lv-LV" sz="2300" b="1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aktivitātes:</a:t>
            </a:r>
            <a:endParaRPr lang="lv-LV" altLang="lv-LV" sz="2300" b="1" dirty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612775" lvl="1" indent="-342900">
              <a:lnSpc>
                <a:spcPct val="102000"/>
              </a:lnSpc>
              <a:buClr>
                <a:srgbClr val="000000"/>
              </a:buClr>
              <a:buSzPct val="100000"/>
            </a:pPr>
            <a:r>
              <a:rPr lang="lv-LV" altLang="lv-LV" sz="2100" dirty="0">
                <a:latin typeface="Calibri" panose="020F0502020204030204" pitchFamily="34" charset="0"/>
              </a:rPr>
              <a:t>Studentu </a:t>
            </a:r>
            <a:r>
              <a:rPr lang="lv-LV" altLang="lv-LV" sz="2100" dirty="0" smtClean="0">
                <a:latin typeface="Calibri" panose="020F0502020204030204" pitchFamily="34" charset="0"/>
              </a:rPr>
              <a:t>mobilitāte (ilgtermiņa, īstermiņa un intensīvā mobilitāte)</a:t>
            </a:r>
            <a:endParaRPr lang="lv-LV" altLang="lv-LV" sz="2100" dirty="0">
              <a:latin typeface="Calibri" panose="020F0502020204030204" pitchFamily="34" charset="0"/>
            </a:endParaRPr>
          </a:p>
          <a:p>
            <a:pPr marL="612775" lvl="1" indent="-342900">
              <a:lnSpc>
                <a:spcPct val="102000"/>
              </a:lnSpc>
              <a:buClr>
                <a:srgbClr val="000000"/>
              </a:buClr>
              <a:buSzPct val="100000"/>
            </a:pPr>
            <a:r>
              <a:rPr lang="lv-LV" altLang="lv-LV" sz="2100" dirty="0">
                <a:latin typeface="Calibri" panose="020F0502020204030204" pitchFamily="34" charset="0"/>
              </a:rPr>
              <a:t>Pasniedzēju </a:t>
            </a:r>
            <a:r>
              <a:rPr lang="lv-LV" altLang="lv-LV" sz="2100" dirty="0" smtClean="0">
                <a:latin typeface="Calibri" panose="020F0502020204030204" pitchFamily="34" charset="0"/>
              </a:rPr>
              <a:t>mobilitāte</a:t>
            </a:r>
          </a:p>
          <a:p>
            <a:pPr marL="36000" lvl="1" indent="0">
              <a:lnSpc>
                <a:spcPct val="102000"/>
              </a:lnSpc>
              <a:buClr>
                <a:srgbClr val="000000"/>
              </a:buClr>
              <a:buSzPct val="45000"/>
              <a:buNone/>
            </a:pPr>
            <a:r>
              <a:rPr lang="lv-LV" altLang="lv-LV" sz="2300" b="1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Projektu </a:t>
            </a:r>
            <a:r>
              <a:rPr lang="lv-LV" altLang="lv-LV" sz="2300" b="1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aktivitātes:</a:t>
            </a:r>
            <a:endParaRPr lang="lv-LV" altLang="lv-LV" sz="2300" b="1" dirty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612775" lvl="1" indent="-342900">
              <a:lnSpc>
                <a:spcPct val="102000"/>
              </a:lnSpc>
              <a:buClr>
                <a:srgbClr val="000000"/>
              </a:buClr>
              <a:buSzPct val="100000"/>
            </a:pPr>
            <a:r>
              <a:rPr lang="lv-LV" altLang="lv-LV" sz="2100" dirty="0" smtClean="0">
                <a:latin typeface="Calibri" panose="020F0502020204030204" pitchFamily="34" charset="0"/>
              </a:rPr>
              <a:t>Intensīvie </a:t>
            </a:r>
            <a:r>
              <a:rPr lang="lv-LV" altLang="lv-LV" sz="2100" dirty="0">
                <a:latin typeface="Calibri" panose="020F0502020204030204" pitchFamily="34" charset="0"/>
              </a:rPr>
              <a:t>kursi</a:t>
            </a:r>
          </a:p>
          <a:p>
            <a:pPr marL="612775" lvl="1" indent="-342900">
              <a:lnSpc>
                <a:spcPct val="102000"/>
              </a:lnSpc>
              <a:buClr>
                <a:srgbClr val="000000"/>
              </a:buClr>
              <a:buSzPct val="100000"/>
            </a:pPr>
            <a:r>
              <a:rPr lang="lv-LV" altLang="lv-LV" sz="2100" dirty="0" smtClean="0">
                <a:latin typeface="Calibri" panose="020F0502020204030204" pitchFamily="34" charset="0"/>
              </a:rPr>
              <a:t>Kopējās </a:t>
            </a:r>
            <a:r>
              <a:rPr lang="lv-LV" altLang="lv-LV" sz="2100" dirty="0">
                <a:latin typeface="Calibri" panose="020F0502020204030204" pitchFamily="34" charset="0"/>
              </a:rPr>
              <a:t>studiju programmas</a:t>
            </a:r>
          </a:p>
          <a:p>
            <a:pPr marL="612775" lvl="1" indent="-342900">
              <a:lnSpc>
                <a:spcPct val="102000"/>
              </a:lnSpc>
              <a:buClr>
                <a:srgbClr val="000000"/>
              </a:buClr>
              <a:buSzPct val="100000"/>
            </a:pPr>
            <a:r>
              <a:rPr lang="lv-LV" altLang="lv-LV" sz="2100" dirty="0">
                <a:latin typeface="Calibri" panose="020F0502020204030204" pitchFamily="34" charset="0"/>
              </a:rPr>
              <a:t>Attīstības projekti, ietverot mācību programmu </a:t>
            </a:r>
            <a:r>
              <a:rPr lang="lv-LV" altLang="lv-LV" sz="2100" dirty="0" smtClean="0">
                <a:latin typeface="Calibri" panose="020F0502020204030204" pitchFamily="34" charset="0"/>
              </a:rPr>
              <a:t>izveidi</a:t>
            </a:r>
            <a:endParaRPr lang="lv-LV" altLang="lv-LV" sz="2100" dirty="0">
              <a:latin typeface="Calibri" panose="020F0502020204030204" pitchFamily="34" charset="0"/>
            </a:endParaRPr>
          </a:p>
          <a:p>
            <a:pPr marL="36000" lvl="1" indent="-271463">
              <a:lnSpc>
                <a:spcPct val="102000"/>
              </a:lnSpc>
              <a:buClr>
                <a:srgbClr val="000000"/>
              </a:buClr>
              <a:buSzPct val="45000"/>
              <a:buNone/>
            </a:pPr>
            <a:r>
              <a:rPr lang="lv-LV" altLang="lv-LV" sz="2300" b="1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Sadarbības tīklu </a:t>
            </a:r>
            <a:r>
              <a:rPr lang="lv-LV" altLang="lv-LV" sz="2300" b="1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aktivitātes:</a:t>
            </a:r>
            <a:endParaRPr lang="lv-LV" altLang="lv-LV" sz="2300" b="1" dirty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612775" lvl="1" indent="-342900">
              <a:lnSpc>
                <a:spcPct val="80000"/>
              </a:lnSpc>
            </a:pPr>
            <a:r>
              <a:rPr lang="lv-LV" sz="2100" dirty="0">
                <a:latin typeface="Calibri" panose="020F0502020204030204" pitchFamily="34" charset="0"/>
              </a:rPr>
              <a:t>administratīvas tikšanās jaunu sadarbības tīklu veidošanai, jaunu partneru piesaistei</a:t>
            </a:r>
            <a:r>
              <a:rPr lang="lv-LV" sz="2100" dirty="0" smtClean="0">
                <a:latin typeface="Calibri" panose="020F0502020204030204" pitchFamily="34" charset="0"/>
              </a:rPr>
              <a:t>;</a:t>
            </a:r>
          </a:p>
          <a:p>
            <a:pPr marL="612775" lvl="1" indent="-342900">
              <a:lnSpc>
                <a:spcPct val="80000"/>
              </a:lnSpc>
            </a:pPr>
            <a:r>
              <a:rPr lang="lv-LV" sz="2100" dirty="0" smtClean="0">
                <a:latin typeface="Calibri" panose="020F0502020204030204" pitchFamily="34" charset="0"/>
              </a:rPr>
              <a:t>īstermiņa </a:t>
            </a:r>
            <a:r>
              <a:rPr lang="lv-LV" sz="2100" dirty="0">
                <a:latin typeface="Calibri" panose="020F0502020204030204" pitchFamily="34" charset="0"/>
              </a:rPr>
              <a:t>akadēmiskā personāla tikšanās mobilitātes kvalitātes nodrošināšanai</a:t>
            </a:r>
            <a:r>
              <a:rPr lang="lv-LV" sz="210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037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766" y="365126"/>
            <a:ext cx="6416584" cy="923743"/>
          </a:xfrm>
        </p:spPr>
        <p:txBody>
          <a:bodyPr>
            <a:noAutofit/>
          </a:bodyPr>
          <a:lstStyle/>
          <a:p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Augstākās </a:t>
            </a:r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izglītības </a:t>
            </a:r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programmas nosacījumi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654628"/>
            <a:ext cx="6416584" cy="4600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23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Partneri:</a:t>
            </a:r>
          </a:p>
          <a:p>
            <a:pPr fontAlgn="base"/>
            <a:r>
              <a:rPr lang="lv-LV" b="1" dirty="0"/>
              <a:t>Mobilitātēm</a:t>
            </a:r>
            <a:r>
              <a:rPr lang="lv-LV" dirty="0"/>
              <a:t> jāpiesaista </a:t>
            </a:r>
            <a:r>
              <a:rPr lang="lv-LV" b="1" dirty="0"/>
              <a:t>vismaz viens sadarbības partneris</a:t>
            </a:r>
            <a:r>
              <a:rPr lang="lv-LV" dirty="0"/>
              <a:t> - augstskola no citas programmas dalībvalsts;</a:t>
            </a:r>
          </a:p>
          <a:p>
            <a:pPr fontAlgn="base"/>
            <a:r>
              <a:rPr lang="lv-LV" b="1" dirty="0"/>
              <a:t>Projektiem un sadarbības tīkliem</a:t>
            </a:r>
            <a:r>
              <a:rPr lang="lv-LV" dirty="0"/>
              <a:t> jāpiesaista </a:t>
            </a:r>
            <a:r>
              <a:rPr lang="lv-LV" b="1" dirty="0"/>
              <a:t>vismaz divi sadarbības partneri</a:t>
            </a:r>
            <a:r>
              <a:rPr lang="lv-LV" dirty="0"/>
              <a:t> - dažādas augstskolas vai augstākajā izglītībā iesaistītās organizācijas no dažādām programmas dalībvalstīm. </a:t>
            </a:r>
            <a:endParaRPr lang="lv-LV" dirty="0" smtClean="0"/>
          </a:p>
          <a:p>
            <a:pPr marL="0" indent="0" fontAlgn="base">
              <a:buNone/>
            </a:pPr>
            <a:endParaRPr lang="lv-LV" dirty="0" smtClean="0"/>
          </a:p>
          <a:p>
            <a:pPr marL="541338" lvl="1" indent="-271463">
              <a:lnSpc>
                <a:spcPct val="112000"/>
              </a:lnSpc>
              <a:buClr>
                <a:srgbClr val="000000"/>
              </a:buClr>
              <a:buSzPct val="45000"/>
              <a:buNone/>
            </a:pPr>
            <a:r>
              <a:rPr lang="lv-LV" altLang="lv-LV" sz="1900" b="1" dirty="0" smtClean="0">
                <a:latin typeface="Calibri" panose="020F0502020204030204" pitchFamily="34" charset="0"/>
              </a:rPr>
              <a:t>!   Projekta </a:t>
            </a:r>
            <a:r>
              <a:rPr lang="lv-LV" altLang="lv-LV" sz="19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pieteicējs/koordinators</a:t>
            </a:r>
            <a:r>
              <a:rPr lang="lv-LV" altLang="lv-LV" sz="1900" b="1" dirty="0" smtClean="0">
                <a:latin typeface="Calibri" panose="020F0502020204030204" pitchFamily="34" charset="0"/>
              </a:rPr>
              <a:t> var būt tikai akreditēta augstākās izglītības iestāde</a:t>
            </a:r>
          </a:p>
          <a:p>
            <a:pPr marL="541338" lvl="1" indent="-271463">
              <a:lnSpc>
                <a:spcPct val="112000"/>
              </a:lnSpc>
              <a:buClr>
                <a:srgbClr val="000000"/>
              </a:buClr>
              <a:buSzPct val="45000"/>
              <a:buNone/>
            </a:pPr>
            <a:r>
              <a:rPr lang="lv-LV" altLang="lv-LV" sz="1900" b="1" dirty="0" smtClean="0">
                <a:latin typeface="Calibri" panose="020F0502020204030204" pitchFamily="34" charset="0"/>
              </a:rPr>
              <a:t>!   </a:t>
            </a:r>
            <a:r>
              <a:rPr lang="lv-LV" altLang="lv-LV" sz="1900" b="1" dirty="0">
                <a:latin typeface="Calibri" panose="020F0502020204030204" pitchFamily="34" charset="0"/>
              </a:rPr>
              <a:t>Kā </a:t>
            </a:r>
            <a:r>
              <a:rPr lang="lv-LV" altLang="lv-LV" sz="19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partneri</a:t>
            </a:r>
            <a:r>
              <a:rPr lang="lv-LV" altLang="lv-LV" sz="1900" b="1" dirty="0">
                <a:latin typeface="Calibri" panose="020F0502020204030204" pitchFamily="34" charset="0"/>
              </a:rPr>
              <a:t> Augstākās izglītības programmas projektos var piedalīties arī citas organizācijas, kas iesaistītas augstākās izglītības procesos, taču tad partnerībā jābūt vismaz 2 akreditētām augstskolām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6720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252550"/>
            <a:ext cx="5728607" cy="827314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2018-2022</a:t>
            </a:r>
            <a:r>
              <a:rPr lang="nb-NO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1" y="1079864"/>
            <a:ext cx="7062650" cy="539931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lv-LV" altLang="lv-LV" sz="2600" b="1" dirty="0">
                <a:solidFill>
                  <a:srgbClr val="254061"/>
                </a:solidFill>
                <a:ea typeface="MS PGothic" panose="020B0600070205080204" pitchFamily="34" charset="-128"/>
              </a:rPr>
              <a:t>Ziemeļu Ministru padomes </a:t>
            </a:r>
            <a:r>
              <a:rPr lang="lv-LV" altLang="lv-LV" sz="26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programma Ziemeļvalstu </a:t>
            </a:r>
            <a:r>
              <a:rPr lang="lv-LV" alt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un Baltijas valstu </a:t>
            </a:r>
            <a:r>
              <a:rPr lang="lv-LV" altLang="lv-LV" sz="2600" u="sng" dirty="0">
                <a:latin typeface="Calibri" panose="020F0502020204030204" pitchFamily="34" charset="0"/>
                <a:ea typeface="MS PGothic" panose="020B0600070205080204" pitchFamily="34" charset="-128"/>
              </a:rPr>
              <a:t>sadarbībai izglītības jomā</a:t>
            </a:r>
            <a:r>
              <a:rPr lang="lv-LV" alt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, kas turpina Nordplus programmu </a:t>
            </a:r>
            <a:r>
              <a:rPr lang="lv-LV" altLang="lv-LV" sz="26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2012-2017.   </a:t>
            </a:r>
          </a:p>
          <a:p>
            <a:pPr marL="0" indent="0">
              <a:buNone/>
              <a:defRPr/>
            </a:pPr>
            <a:r>
              <a:rPr lang="lv-LV" altLang="lv-LV" sz="2600" b="1" dirty="0">
                <a:solidFill>
                  <a:srgbClr val="254061"/>
                </a:solidFill>
                <a:ea typeface="MS PGothic" panose="020B0600070205080204" pitchFamily="34" charset="-128"/>
              </a:rPr>
              <a:t>Programmas mērķi:</a:t>
            </a:r>
          </a:p>
          <a:p>
            <a:pPr marL="5400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altLang="lv-LV" sz="2400" dirty="0">
                <a:latin typeface="Calibri" panose="020F0502020204030204" pitchFamily="34" charset="0"/>
              </a:rPr>
              <a:t>stiprināt un attīstīt Ziemeļvalstu un Baltijas valstu izglītības institūciju </a:t>
            </a:r>
            <a:r>
              <a:rPr lang="lv-LV" altLang="lv-LV" sz="2400" b="1" dirty="0">
                <a:latin typeface="Calibri" panose="020F0502020204030204" pitchFamily="34" charset="0"/>
              </a:rPr>
              <a:t>sadarbību izglītības jomā</a:t>
            </a:r>
            <a:r>
              <a:rPr lang="lv-LV" altLang="lv-LV" sz="2400" dirty="0">
                <a:latin typeface="Calibri" panose="020F0502020204030204" pitchFamily="34" charset="0"/>
              </a:rPr>
              <a:t>, veicinot zināšanu ieguvi, apmaiņu un sadarbības tīklu veidošanu;</a:t>
            </a:r>
          </a:p>
          <a:p>
            <a:pPr marL="5400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altLang="lv-LV" sz="2400" dirty="0">
                <a:latin typeface="Calibri" panose="020F0502020204030204" pitchFamily="34" charset="0"/>
              </a:rPr>
              <a:t>uzlabot un ieviest </a:t>
            </a:r>
            <a:r>
              <a:rPr lang="lv-LV" altLang="lv-LV" sz="2400" b="1" dirty="0">
                <a:latin typeface="Calibri" panose="020F0502020204030204" pitchFamily="34" charset="0"/>
              </a:rPr>
              <a:t>jauninājumus</a:t>
            </a:r>
            <a:r>
              <a:rPr lang="lv-LV" altLang="lv-LV" sz="2400" dirty="0">
                <a:latin typeface="Calibri" panose="020F0502020204030204" pitchFamily="34" charset="0"/>
              </a:rPr>
              <a:t> Ziemeļvalstu un Baltijas valstu izglītības sistēmās;</a:t>
            </a:r>
          </a:p>
          <a:p>
            <a:pPr marL="54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altLang="lv-LV" sz="2400" dirty="0" smtClean="0">
                <a:latin typeface="Calibri" panose="020F0502020204030204" pitchFamily="34" charset="0"/>
              </a:rPr>
              <a:t>veicināt </a:t>
            </a:r>
            <a:r>
              <a:rPr lang="lv-LV" altLang="lv-LV" sz="2400" dirty="0">
                <a:latin typeface="Calibri" panose="020F0502020204030204" pitchFamily="34" charset="0"/>
              </a:rPr>
              <a:t>Ziemeļvalstu </a:t>
            </a:r>
            <a:r>
              <a:rPr lang="lv-LV" altLang="lv-LV" sz="2400" b="1" dirty="0">
                <a:latin typeface="Calibri" panose="020F0502020204030204" pitchFamily="34" charset="0"/>
              </a:rPr>
              <a:t>kultūru un valodu apguvi</a:t>
            </a:r>
            <a:r>
              <a:rPr lang="lv-LV" altLang="lv-LV" sz="2400" dirty="0">
                <a:latin typeface="Calibri" panose="020F0502020204030204" pitchFamily="34" charset="0"/>
              </a:rPr>
              <a:t>, kā arī savstarpējo Ziemeļvalstu un Baltijas valstu valodu un kultūru izpratni</a:t>
            </a:r>
            <a:r>
              <a:rPr lang="lv-LV" altLang="lv-LV" sz="2400" dirty="0" smtClean="0">
                <a:latin typeface="Calibri" panose="020F0502020204030204" pitchFamily="34" charset="0"/>
              </a:rPr>
              <a:t>. </a:t>
            </a:r>
            <a:endParaRPr lang="lv-LV" altLang="lv-LV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86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0023" y="365126"/>
            <a:ext cx="6155326" cy="1019537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Augstākās izglītības programmas </a:t>
            </a:r>
            <a:r>
              <a:rPr lang="lv-LV" sz="32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finansējums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850" y="1698171"/>
            <a:ext cx="6688184" cy="447879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lv-LV" altLang="lv-LV" sz="24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Atbalsta </a:t>
            </a:r>
            <a:r>
              <a:rPr lang="lv-LV" altLang="lv-LV" sz="2400" b="1" u="sng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intensitāte:</a:t>
            </a:r>
          </a:p>
          <a:p>
            <a:pPr marL="0" indent="0">
              <a:spcBef>
                <a:spcPct val="0"/>
              </a:spcBef>
              <a:buNone/>
            </a:pPr>
            <a:endParaRPr lang="lv-LV" altLang="lv-LV" sz="2000" b="1" u="sng" dirty="0" smtClean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lv-LV" altLang="lv-LV" sz="2000" b="1" dirty="0" smtClean="0">
                <a:latin typeface="Calibri" panose="020F0502020204030204" pitchFamily="34" charset="0"/>
              </a:rPr>
              <a:t>1. Mobilitātēm</a:t>
            </a:r>
            <a:r>
              <a:rPr lang="lv-LV" altLang="lv-LV" sz="2000" dirty="0" smtClean="0">
                <a:latin typeface="Calibri" panose="020F0502020204030204" pitchFamily="34" charset="0"/>
              </a:rPr>
              <a:t> </a:t>
            </a:r>
            <a:r>
              <a:rPr lang="lv-LV" altLang="lv-LV" sz="22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100% </a:t>
            </a:r>
            <a:r>
              <a:rPr lang="lv-LV" altLang="lv-LV" sz="2000" dirty="0">
                <a:latin typeface="Calibri" panose="020F0502020204030204" pitchFamily="34" charset="0"/>
              </a:rPr>
              <a:t>no mobilitātes izmaksām saskaņā ar programmas noteiktajām standarta (maksimālajām) likmēm ceļa un uzturēšanās </a:t>
            </a:r>
            <a:r>
              <a:rPr lang="lv-LV" altLang="lv-LV" sz="2000" dirty="0" smtClean="0">
                <a:latin typeface="Calibri" panose="020F0502020204030204" pitchFamily="34" charset="0"/>
              </a:rPr>
              <a:t>izdevumiem;</a:t>
            </a:r>
          </a:p>
          <a:p>
            <a:pPr marL="0" indent="0">
              <a:spcBef>
                <a:spcPct val="0"/>
              </a:spcBef>
              <a:buNone/>
            </a:pPr>
            <a:endParaRPr lang="lv-LV" altLang="lv-LV" sz="2000" b="1" dirty="0" smtClean="0">
              <a:latin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lv-LV" altLang="lv-LV" sz="2000" b="1" dirty="0" smtClean="0">
                <a:latin typeface="Calibri" panose="020F0502020204030204" pitchFamily="34" charset="0"/>
              </a:rPr>
              <a:t>2. Projektiem </a:t>
            </a:r>
            <a:r>
              <a:rPr lang="lv-LV" altLang="lv-LV" sz="2000" b="1" dirty="0">
                <a:latin typeface="Calibri" panose="020F0502020204030204" pitchFamily="34" charset="0"/>
              </a:rPr>
              <a:t>un sadarbības tīkliem </a:t>
            </a:r>
            <a:endParaRPr lang="lv-LV" altLang="lv-LV" sz="2000" b="1" dirty="0" smtClean="0">
              <a:latin typeface="Calibri" panose="020F0502020204030204" pitchFamily="34" charset="0"/>
            </a:endParaRPr>
          </a:p>
          <a:p>
            <a:pPr marL="360000" indent="0">
              <a:spcBef>
                <a:spcPct val="0"/>
              </a:spcBef>
              <a:buNone/>
            </a:pPr>
            <a:r>
              <a:rPr lang="lv-LV" altLang="lv-LV" sz="20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Nordplus programma - </a:t>
            </a:r>
            <a:r>
              <a:rPr lang="lv-LV" altLang="lv-LV" sz="22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līdz </a:t>
            </a:r>
            <a:r>
              <a:rPr lang="lv-LV" altLang="lv-LV" sz="22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50%</a:t>
            </a:r>
            <a:r>
              <a:rPr lang="lv-LV" altLang="lv-LV" sz="2000" dirty="0">
                <a:latin typeface="Calibri" panose="020F0502020204030204" pitchFamily="34" charset="0"/>
              </a:rPr>
              <a:t> no aktivitāšu izmaksām - </a:t>
            </a:r>
            <a:r>
              <a:rPr lang="lv-LV" altLang="lv-LV" sz="2000" u="sng" dirty="0">
                <a:latin typeface="Calibri" panose="020F0502020204030204" pitchFamily="34" charset="0"/>
              </a:rPr>
              <a:t>tiešie īstenošanas izdevumi:</a:t>
            </a:r>
          </a:p>
          <a:p>
            <a:pPr lvl="2">
              <a:spcBef>
                <a:spcPct val="0"/>
              </a:spcBef>
            </a:pPr>
            <a:r>
              <a:rPr lang="lv-LV" altLang="lv-LV" sz="1900" dirty="0">
                <a:latin typeface="Calibri" panose="020F0502020204030204" pitchFamily="34" charset="0"/>
              </a:rPr>
              <a:t>administratīvās izmaksas </a:t>
            </a:r>
            <a:r>
              <a:rPr lang="lv-LV" altLang="lv-LV" sz="1900" b="1" dirty="0">
                <a:latin typeface="Calibri" panose="020F0502020204030204" pitchFamily="34" charset="0"/>
              </a:rPr>
              <a:t>līdz 5% </a:t>
            </a:r>
            <a:r>
              <a:rPr lang="lv-LV" altLang="lv-LV" sz="1900" dirty="0">
                <a:latin typeface="Calibri" panose="020F0502020204030204" pitchFamily="34" charset="0"/>
              </a:rPr>
              <a:t>no </a:t>
            </a:r>
            <a:r>
              <a:rPr lang="lv-LV" altLang="lv-LV" sz="1900" dirty="0" smtClean="0">
                <a:latin typeface="Calibri" panose="020F0502020204030204" pitchFamily="34" charset="0"/>
              </a:rPr>
              <a:t>Nordplus finansējuma;</a:t>
            </a:r>
            <a:endParaRPr lang="lv-LV" altLang="lv-LV" sz="1900" dirty="0">
              <a:latin typeface="Calibri" panose="020F0502020204030204" pitchFamily="34" charset="0"/>
            </a:endParaRPr>
          </a:p>
          <a:p>
            <a:pPr lvl="2">
              <a:spcBef>
                <a:spcPct val="0"/>
              </a:spcBef>
            </a:pPr>
            <a:r>
              <a:rPr lang="lv-LV" altLang="lv-LV" sz="1900" dirty="0" smtClean="0">
                <a:latin typeface="Calibri" panose="020F0502020204030204" pitchFamily="34" charset="0"/>
              </a:rPr>
              <a:t>komunikācija</a:t>
            </a:r>
            <a:r>
              <a:rPr lang="lv-LV" altLang="lv-LV" sz="1900" dirty="0">
                <a:latin typeface="Calibri" panose="020F0502020204030204" pitchFamily="34" charset="0"/>
              </a:rPr>
              <a:t>, ceļa un uzturēšanās izdevumi, telpu noma, materiālu drukāšana/izplatīšana, honorāri vieslektoriem, un tml</a:t>
            </a:r>
            <a:r>
              <a:rPr lang="lv-LV" altLang="lv-LV" sz="1900" dirty="0" smtClean="0">
                <a:latin typeface="Calibri" panose="020F0502020204030204" pitchFamily="34" charset="0"/>
              </a:rPr>
              <a:t>., </a:t>
            </a:r>
            <a:r>
              <a:rPr lang="lv-LV" altLang="lv-LV" sz="1900" u="sng" dirty="0">
                <a:latin typeface="Calibri" panose="020F0502020204030204" pitchFamily="34" charset="0"/>
              </a:rPr>
              <a:t>(!bet ne atlīdzība saviem darbiniekiem!</a:t>
            </a:r>
            <a:r>
              <a:rPr lang="lv-LV" altLang="lv-LV" sz="1900" dirty="0">
                <a:latin typeface="Calibri" panose="020F0502020204030204" pitchFamily="34" charset="0"/>
              </a:rPr>
              <a:t>) </a:t>
            </a:r>
          </a:p>
          <a:p>
            <a:pPr marL="541338" lvl="1" indent="-271463">
              <a:spcBef>
                <a:spcPct val="0"/>
              </a:spcBef>
              <a:buNone/>
            </a:pPr>
            <a:endParaRPr lang="lv-LV" altLang="lv-LV" sz="2400" b="1" dirty="0">
              <a:solidFill>
                <a:srgbClr val="0B7D91"/>
              </a:solidFill>
              <a:latin typeface="Calibri" panose="020F0502020204030204" pitchFamily="34" charset="0"/>
            </a:endParaRPr>
          </a:p>
          <a:p>
            <a:pPr marL="360000" lvl="1" indent="-271463">
              <a:spcBef>
                <a:spcPct val="0"/>
              </a:spcBef>
              <a:buNone/>
            </a:pPr>
            <a:r>
              <a:rPr lang="lv-LV" altLang="lv-LV" sz="20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    Projekta </a:t>
            </a:r>
            <a:r>
              <a:rPr lang="lv-LV" altLang="lv-LV" sz="20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iesniedzēja līdzfinansējums </a:t>
            </a:r>
            <a:r>
              <a:rPr lang="lv-LV" altLang="lv-LV" sz="20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- līdz </a:t>
            </a:r>
            <a:r>
              <a:rPr lang="lv-LV" altLang="lv-LV" sz="20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50% </a:t>
            </a:r>
            <a:r>
              <a:rPr lang="lv-LV" altLang="lv-LV" sz="2000" dirty="0" smtClean="0">
                <a:latin typeface="Calibri" panose="020F0502020204030204" pitchFamily="34" charset="0"/>
              </a:rPr>
              <a:t>(</a:t>
            </a:r>
            <a:r>
              <a:rPr lang="lv-LV" altLang="lv-LV" sz="2000" dirty="0">
                <a:latin typeface="Calibri" panose="020F0502020204030204" pitchFamily="34" charset="0"/>
              </a:rPr>
              <a:t>var tikt norādīts projekta iesniedzēja/partnera darbinieku ieguldīto darba stundu </a:t>
            </a:r>
            <a:r>
              <a:rPr lang="lv-LV" altLang="lv-LV" sz="2000" dirty="0" smtClean="0">
                <a:latin typeface="Calibri" panose="020F0502020204030204" pitchFamily="34" charset="0"/>
              </a:rPr>
              <a:t>izteiksmē)</a:t>
            </a:r>
          </a:p>
        </p:txBody>
      </p:sp>
    </p:spTree>
    <p:extLst>
      <p:ext uri="{BB962C8B-B14F-4D97-AF65-F5344CB8AC3E}">
        <p14:creationId xmlns:p14="http://schemas.microsoft.com/office/powerpoint/2010/main" val="2321306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726" y="339000"/>
            <a:ext cx="6416584" cy="923743"/>
          </a:xfrm>
        </p:spPr>
        <p:txBody>
          <a:bodyPr>
            <a:noAutofit/>
          </a:bodyPr>
          <a:lstStyle/>
          <a:p>
            <a:r>
              <a:rPr lang="nb-NO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Pieaugušo izglītības programma</a:t>
            </a:r>
            <a:r>
              <a:rPr lang="nb-NO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5" y="1576251"/>
            <a:ext cx="6635931" cy="460071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2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5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Mērķa grupa ir</a:t>
            </a:r>
            <a:r>
              <a:rPr lang="lv-LV" altLang="lv-LV" sz="2500" dirty="0">
                <a:latin typeface="Calibri" panose="020F0502020204030204" pitchFamily="34" charset="0"/>
                <a:ea typeface="MS PGothic" panose="020B0600070205080204" pitchFamily="34" charset="-128"/>
              </a:rPr>
              <a:t> visi un jebkurš pieaugušo izglītībā iesaistītais (formālā, neformālā, vispārējā, profesionālā izglītība)!</a:t>
            </a:r>
          </a:p>
          <a:p>
            <a:pPr marL="0" indent="0">
              <a:lnSpc>
                <a:spcPct val="102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5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Projektu pieteicēji:</a:t>
            </a:r>
          </a:p>
          <a:p>
            <a:pPr lvl="1">
              <a:lnSpc>
                <a:spcPct val="102000"/>
              </a:lnSpc>
              <a:buSzPct val="100000"/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400" b="1" dirty="0">
                <a:latin typeface="Calibri" panose="020F0502020204030204" pitchFamily="34" charset="0"/>
              </a:rPr>
              <a:t>izglītības iestādes</a:t>
            </a:r>
            <a:r>
              <a:rPr lang="lv-LV" altLang="lv-LV" sz="2400" dirty="0">
                <a:latin typeface="Calibri" panose="020F0502020204030204" pitchFamily="34" charset="0"/>
              </a:rPr>
              <a:t>, kas iesaistītas vai nodarbojas ar pieaugušo izglītības nodrošināšanu, </a:t>
            </a:r>
          </a:p>
          <a:p>
            <a:pPr lvl="1">
              <a:lnSpc>
                <a:spcPct val="102000"/>
              </a:lnSpc>
              <a:buSzPct val="100000"/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400" b="1" dirty="0">
                <a:latin typeface="Calibri" panose="020F0502020204030204" pitchFamily="34" charset="0"/>
              </a:rPr>
              <a:t>organizācijas</a:t>
            </a:r>
            <a:r>
              <a:rPr lang="lv-LV" altLang="lv-LV" sz="2400" dirty="0">
                <a:latin typeface="Calibri" panose="020F0502020204030204" pitchFamily="34" charset="0"/>
              </a:rPr>
              <a:t>, kas nodarbojas ar pieaugušo izglītības īstenošanu (asociācijas, uzņēmumi, nevalstiskās organizācijas, un tml.)</a:t>
            </a:r>
          </a:p>
          <a:p>
            <a:pPr marL="0" indent="0">
              <a:lnSpc>
                <a:spcPct val="102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5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! </a:t>
            </a:r>
            <a:r>
              <a:rPr lang="lv-LV" altLang="lv-LV" sz="2500" b="1" dirty="0">
                <a:latin typeface="Calibri" panose="020F0502020204030204" pitchFamily="34" charset="0"/>
                <a:ea typeface="MS PGothic" panose="020B0600070205080204" pitchFamily="34" charset="-128"/>
              </a:rPr>
              <a:t>Pieaugušo izglītības programmas projektu iesniedzēji var nebūt izglītības iestāde, bet projektā jābūt skaidri norādītam, kā projekta iesniedzējs saistīts ar pieaugušo izglītību, </a:t>
            </a:r>
            <a:r>
              <a:rPr lang="lv-LV" altLang="lv-LV" sz="25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ko dara šajā jomā  </a:t>
            </a:r>
            <a:r>
              <a:rPr lang="lv-LV" altLang="lv-LV" sz="2500" b="1" dirty="0">
                <a:latin typeface="Calibri" panose="020F0502020204030204" pitchFamily="34" charset="0"/>
                <a:ea typeface="MS PGothic" panose="020B0600070205080204" pitchFamily="34" charset="-128"/>
              </a:rPr>
              <a:t>un kā izglītojamie iegūs no projekta īstenošanas</a:t>
            </a:r>
            <a:r>
              <a:rPr lang="lv-LV" altLang="lv-LV" sz="25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.</a:t>
            </a:r>
            <a:endParaRPr lang="lv-LV" altLang="lv-LV" sz="25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3229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766" y="365126"/>
            <a:ext cx="6416584" cy="923743"/>
          </a:xfrm>
        </p:spPr>
        <p:txBody>
          <a:bodyPr>
            <a:noAutofit/>
          </a:bodyPr>
          <a:lstStyle/>
          <a:p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Pieaugušo programmas projektu veidi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576251"/>
            <a:ext cx="6416584" cy="4600712"/>
          </a:xfrm>
        </p:spPr>
        <p:txBody>
          <a:bodyPr/>
          <a:lstStyle/>
          <a:p>
            <a:pPr marL="0" indent="0">
              <a:buNone/>
            </a:pPr>
            <a:r>
              <a:rPr lang="lv-LV" alt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1. Mobilitātes</a:t>
            </a:r>
          </a:p>
          <a:p>
            <a:pPr lvl="1"/>
            <a:r>
              <a:rPr lang="lv-LV" altLang="lv-LV" sz="2000" b="1" dirty="0" smtClean="0">
                <a:solidFill>
                  <a:srgbClr val="254061"/>
                </a:solidFill>
                <a:ea typeface="MS PGothic" panose="020B0600070205080204" pitchFamily="34" charset="-128"/>
              </a:rPr>
              <a:t>Pieaugušo izglītotāju</a:t>
            </a:r>
            <a:r>
              <a:rPr lang="lv-LV" altLang="lv-LV" sz="20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lv-LV" altLang="lv-LV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 cita pedagoģiskā personāla tālākizglītība (no 5 dienām līdz 1 gadam);</a:t>
            </a:r>
          </a:p>
          <a:p>
            <a:pPr lvl="1"/>
            <a:r>
              <a:rPr lang="lv-LV" altLang="lv-LV" sz="2000" b="1" dirty="0">
                <a:solidFill>
                  <a:srgbClr val="254061"/>
                </a:solidFill>
                <a:ea typeface="MS PGothic" panose="020B0600070205080204" pitchFamily="34" charset="-128"/>
              </a:rPr>
              <a:t>P</a:t>
            </a:r>
            <a:r>
              <a:rPr lang="lv-LV" altLang="lv-LV" sz="2000" b="1" dirty="0" smtClean="0">
                <a:solidFill>
                  <a:srgbClr val="254061"/>
                </a:solidFill>
                <a:ea typeface="MS PGothic" panose="020B0600070205080204" pitchFamily="34" charset="-128"/>
              </a:rPr>
              <a:t>ieaugušo </a:t>
            </a:r>
            <a:r>
              <a:rPr lang="lv-LV" altLang="lv-LV" sz="2000" b="1" dirty="0">
                <a:solidFill>
                  <a:srgbClr val="254061"/>
                </a:solidFill>
                <a:ea typeface="MS PGothic" panose="020B0600070205080204" pitchFamily="34" charset="-128"/>
              </a:rPr>
              <a:t>audzēkņu </a:t>
            </a:r>
            <a:r>
              <a:rPr lang="lv-LV" altLang="lv-LV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apmaiņa (no 5 dienām līdz 1 gadam).</a:t>
            </a:r>
          </a:p>
          <a:p>
            <a:pPr marL="0" indent="0">
              <a:buNone/>
            </a:pPr>
            <a:r>
              <a:rPr lang="lv-LV" alt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 Sadarbības projekti </a:t>
            </a:r>
          </a:p>
          <a:p>
            <a:pPr lvl="1"/>
            <a:r>
              <a:rPr lang="lv-LV" altLang="lv-LV" sz="2000" b="1" dirty="0">
                <a:solidFill>
                  <a:srgbClr val="254061"/>
                </a:solidFill>
                <a:ea typeface="MS PGothic" panose="020B0600070205080204" pitchFamily="34" charset="-128"/>
              </a:rPr>
              <a:t>tematisko tīklu projekti</a:t>
            </a:r>
            <a:r>
              <a:rPr lang="lv-LV" alt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, kas paredz administratīvas tikšanās, lai dibinātu un attīstītu sadarbības tīklu pieaugušo izglītības sfērā, sabiedrības informēšanas aktivitātes, projekta rezultātu izplatīšanu;</a:t>
            </a:r>
          </a:p>
          <a:p>
            <a:pPr lvl="1"/>
            <a:r>
              <a:rPr lang="lv-LV" altLang="lv-LV" sz="2000" b="1" dirty="0">
                <a:solidFill>
                  <a:srgbClr val="254061"/>
                </a:solidFill>
                <a:ea typeface="MS PGothic" panose="020B0600070205080204" pitchFamily="34" charset="-128"/>
              </a:rPr>
              <a:t>attīstības projekti</a:t>
            </a:r>
            <a:r>
              <a:rPr lang="lv-LV" alt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, kas paredz jaunu moduli, kursu, mācību metožu izveidi;</a:t>
            </a:r>
          </a:p>
          <a:p>
            <a:pPr lvl="1"/>
            <a:r>
              <a:rPr lang="lv-LV" altLang="lv-LV" sz="2000" b="1" dirty="0">
                <a:solidFill>
                  <a:srgbClr val="254061"/>
                </a:solidFill>
                <a:ea typeface="MS PGothic" panose="020B0600070205080204" pitchFamily="34" charset="-128"/>
              </a:rPr>
              <a:t>plānošanas projekti</a:t>
            </a:r>
            <a:r>
              <a:rPr lang="lv-LV" alt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, kas paredz iestrādes jaunu projektu izstrādei.</a:t>
            </a:r>
          </a:p>
        </p:txBody>
      </p:sp>
    </p:spTree>
    <p:extLst>
      <p:ext uri="{BB962C8B-B14F-4D97-AF65-F5344CB8AC3E}">
        <p14:creationId xmlns:p14="http://schemas.microsoft.com/office/powerpoint/2010/main" val="1317359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766" y="365126"/>
            <a:ext cx="6416584" cy="923743"/>
          </a:xfrm>
        </p:spPr>
        <p:txBody>
          <a:bodyPr>
            <a:noAutofit/>
          </a:bodyPr>
          <a:lstStyle/>
          <a:p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Pieaugušo programmas nosacījumi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480457"/>
            <a:ext cx="6705600" cy="4902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altLang="lv-LV" sz="22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Partneri:</a:t>
            </a:r>
          </a:p>
          <a:p>
            <a:r>
              <a:rPr lang="lv-LV" altLang="lv-LV" b="1" dirty="0">
                <a:latin typeface="Calibri" panose="020F0502020204030204" pitchFamily="34" charset="0"/>
                <a:cs typeface="Calibri" panose="020F0502020204030204" pitchFamily="34" charset="0"/>
              </a:rPr>
              <a:t>Mobilitātēm</a:t>
            </a:r>
            <a:r>
              <a:rPr lang="lv-LV" altLang="lv-LV" dirty="0">
                <a:latin typeface="Calibri" panose="020F0502020204030204" pitchFamily="34" charset="0"/>
                <a:cs typeface="Calibri" panose="020F0502020204030204" pitchFamily="34" charset="0"/>
              </a:rPr>
              <a:t> - </a:t>
            </a:r>
            <a:r>
              <a:rPr lang="lv-LV" altLang="lv-LV" b="1" dirty="0">
                <a:latin typeface="Calibri" panose="020F0502020204030204" pitchFamily="34" charset="0"/>
                <a:cs typeface="Calibri" panose="020F0502020204030204" pitchFamily="34" charset="0"/>
              </a:rPr>
              <a:t>vismaz viens sadarbības partneris</a:t>
            </a:r>
            <a:r>
              <a:rPr lang="lv-LV" altLang="lv-LV" dirty="0">
                <a:latin typeface="Calibri" panose="020F0502020204030204" pitchFamily="34" charset="0"/>
                <a:cs typeface="Calibri" panose="020F0502020204030204" pitchFamily="34" charset="0"/>
              </a:rPr>
              <a:t> - organizācija no citas programmas dalībvalsts;</a:t>
            </a:r>
          </a:p>
          <a:p>
            <a:r>
              <a:rPr lang="lv-LV" altLang="lv-LV" b="1" dirty="0">
                <a:latin typeface="Calibri" panose="020F0502020204030204" pitchFamily="34" charset="0"/>
                <a:cs typeface="Calibri" panose="020F0502020204030204" pitchFamily="34" charset="0"/>
              </a:rPr>
              <a:t>Sadarbības projektiem</a:t>
            </a:r>
            <a:r>
              <a:rPr lang="lv-LV" altLang="lv-LV" dirty="0">
                <a:latin typeface="Calibri" panose="020F0502020204030204" pitchFamily="34" charset="0"/>
                <a:cs typeface="Calibri" panose="020F0502020204030204" pitchFamily="34" charset="0"/>
              </a:rPr>
              <a:t> - </a:t>
            </a:r>
            <a:r>
              <a:rPr lang="lv-LV" altLang="lv-LV" b="1" dirty="0">
                <a:latin typeface="Calibri" panose="020F0502020204030204" pitchFamily="34" charset="0"/>
                <a:cs typeface="Calibri" panose="020F0502020204030204" pitchFamily="34" charset="0"/>
              </a:rPr>
              <a:t>vismaz divi sadarbības partneri</a:t>
            </a:r>
            <a:r>
              <a:rPr lang="lv-LV" altLang="lv-LV" dirty="0">
                <a:latin typeface="Calibri" panose="020F0502020204030204" pitchFamily="34" charset="0"/>
                <a:cs typeface="Calibri" panose="020F0502020204030204" pitchFamily="34" charset="0"/>
              </a:rPr>
              <a:t> - organizācijas no dažādām programmas dalībvalstīm. </a:t>
            </a:r>
          </a:p>
          <a:p>
            <a:pPr marL="0" indent="0">
              <a:buNone/>
            </a:pPr>
            <a:r>
              <a:rPr lang="lv-LV" altLang="lv-LV" sz="22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Finansējumu piešķir:</a:t>
            </a:r>
          </a:p>
          <a:p>
            <a:r>
              <a:rPr lang="lv-LV" altLang="lv-LV" b="1" dirty="0">
                <a:latin typeface="Calibri" panose="020F0502020204030204" pitchFamily="34" charset="0"/>
                <a:ea typeface="MS PGothic" panose="020B0600070205080204" pitchFamily="34" charset="-128"/>
              </a:rPr>
              <a:t>Mobilitātēm </a:t>
            </a:r>
            <a:r>
              <a:rPr lang="lv-LV" altLang="lv-LV" sz="20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100%</a:t>
            </a: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 apmērā no mobilitātes izmaksām saskaņā ar programmas noteiktajām standarta (maksimālajām) likmēm ceļa un uzturēšanas izdevumiem;</a:t>
            </a:r>
          </a:p>
          <a:p>
            <a:r>
              <a:rPr lang="lv-LV" altLang="lv-LV" b="1" dirty="0">
                <a:latin typeface="Calibri" panose="020F0502020204030204" pitchFamily="34" charset="0"/>
                <a:ea typeface="MS PGothic" panose="020B0600070205080204" pitchFamily="34" charset="-128"/>
              </a:rPr>
              <a:t>Sadarbības projektiem </a:t>
            </a:r>
            <a:r>
              <a:rPr lang="lv-LV" altLang="lv-LV" sz="20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100%</a:t>
            </a: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 no piešķirtā finansējuma saskaņā ar plānotajām </a:t>
            </a:r>
            <a:r>
              <a:rPr lang="lv-LV" altLang="lv-LV" sz="2000" b="1" u="sng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vienības izmaksām: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lv-LV" altLang="lv-LV" sz="1950" dirty="0">
                <a:solidFill>
                  <a:srgbClr val="000000"/>
                </a:solidFill>
                <a:latin typeface="Calibri" panose="020F0502020204030204" pitchFamily="34" charset="0"/>
              </a:rPr>
              <a:t>Projekta vadības, īstenošanas un publicitātes </a:t>
            </a:r>
            <a:r>
              <a:rPr lang="lv-LV" altLang="lv-LV" sz="19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izmaksas;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lv-LV" altLang="lv-LV" sz="1950" dirty="0">
                <a:solidFill>
                  <a:srgbClr val="000000"/>
                </a:solidFill>
                <a:latin typeface="Calibri" panose="020F0502020204030204" pitchFamily="34" charset="0"/>
              </a:rPr>
              <a:t>Projekta (starptautiskās) tikšanās;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lv-LV" altLang="lv-LV" sz="19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Izstrādes darbs</a:t>
            </a:r>
            <a:r>
              <a:rPr lang="lv-LV" altLang="lv-LV" dirty="0" smtClean="0"/>
              <a:t>.</a:t>
            </a:r>
            <a:endParaRPr lang="lv-LV" altLang="lv-LV" sz="19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457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14" y="365126"/>
            <a:ext cx="6468836" cy="1080497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 Horizontālā programma</a:t>
            </a:r>
            <a:endParaRPr lang="lv-LV" sz="36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846" y="1747487"/>
            <a:ext cx="6726554" cy="4682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altLang="lv-LV" sz="2800" dirty="0" smtClean="0">
                <a:latin typeface="Calibri" panose="020F0502020204030204" pitchFamily="34" charset="0"/>
              </a:rPr>
              <a:t>Atbalsta </a:t>
            </a:r>
            <a:r>
              <a:rPr lang="lv-LV" altLang="lv-LV" sz="28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inovatīvus s</a:t>
            </a:r>
            <a:r>
              <a:rPr lang="lv-LV" altLang="lv-LV" sz="2800" u="sng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tarpnozaru </a:t>
            </a:r>
            <a:r>
              <a:rPr lang="lv-LV" altLang="lv-LV" sz="2800" u="sng" dirty="0">
                <a:latin typeface="Calibri" panose="020F0502020204030204" pitchFamily="34" charset="0"/>
                <a:ea typeface="MS PGothic" panose="020B0600070205080204" pitchFamily="34" charset="-128"/>
              </a:rPr>
              <a:t>projektus</a:t>
            </a:r>
            <a:r>
              <a:rPr lang="lv-LV" altLang="lv-LV" sz="2800" dirty="0">
                <a:latin typeface="Calibri" panose="020F0502020204030204" pitchFamily="34" charset="0"/>
                <a:ea typeface="MS PGothic" panose="020B0600070205080204" pitchFamily="34" charset="-128"/>
              </a:rPr>
              <a:t> (dažādu sfēru un dažādu nozaru institūciju vidū) </a:t>
            </a:r>
            <a:r>
              <a:rPr lang="lv-LV" altLang="lv-LV" sz="28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izglītībā – </a:t>
            </a:r>
            <a:r>
              <a:rPr lang="lv-LV" altLang="lv-LV" sz="2400" dirty="0">
                <a:latin typeface="Calibri" panose="020F0502020204030204" pitchFamily="34" charset="0"/>
                <a:ea typeface="MS PGothic" panose="020B0600070205080204" pitchFamily="34" charset="-128"/>
              </a:rPr>
              <a:t>iesaistīti </a:t>
            </a:r>
            <a:r>
              <a:rPr lang="lv-LV" altLang="lv-LV" sz="24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vismaz </a:t>
            </a:r>
            <a:r>
              <a:rPr lang="lv-LV" altLang="lv-LV" sz="2400" dirty="0">
                <a:latin typeface="Calibri" panose="020F0502020204030204" pitchFamily="34" charset="0"/>
                <a:ea typeface="MS PGothic" panose="020B0600070205080204" pitchFamily="34" charset="-128"/>
              </a:rPr>
              <a:t>2 sektori, t.i.:</a:t>
            </a:r>
          </a:p>
          <a:p>
            <a:pPr lvl="1">
              <a:buFontTx/>
              <a:buChar char="-"/>
            </a:pPr>
            <a:r>
              <a:rPr lang="lv-LV" altLang="lv-LV" dirty="0">
                <a:latin typeface="Calibri" panose="020F0502020204030204" pitchFamily="34" charset="0"/>
              </a:rPr>
              <a:t>2 projekta satura ziņā (vispārējā, profesionālā, augstākā izglītība, mūžizglītība, neformālā izglītība) </a:t>
            </a:r>
            <a:r>
              <a:rPr lang="lv-LV" altLang="lv-LV" b="1" u="sng" dirty="0">
                <a:solidFill>
                  <a:srgbClr val="7030A0"/>
                </a:solidFill>
                <a:latin typeface="Calibri" panose="020F0502020204030204" pitchFamily="34" charset="0"/>
              </a:rPr>
              <a:t>vai</a:t>
            </a:r>
          </a:p>
          <a:p>
            <a:pPr lvl="1">
              <a:buFontTx/>
              <a:buChar char="-"/>
            </a:pPr>
            <a:r>
              <a:rPr lang="lv-LV" altLang="lv-LV" dirty="0">
                <a:latin typeface="Calibri" panose="020F0502020204030204" pitchFamily="34" charset="0"/>
              </a:rPr>
              <a:t>2 iesaistīto institūciju ziņā (publiskais/nevalstiskais/privātais sektors</a:t>
            </a:r>
            <a:r>
              <a:rPr lang="lv-LV" altLang="lv-LV" dirty="0" smtClean="0">
                <a:latin typeface="Calibri" panose="020F0502020204030204" pitchFamily="34" charset="0"/>
              </a:rPr>
              <a:t>)</a:t>
            </a:r>
            <a:endParaRPr lang="lv-LV" altLang="lv-LV" sz="28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lv-LV" altLang="lv-LV" sz="2800" dirty="0">
                <a:latin typeface="Calibri" panose="020F0502020204030204" pitchFamily="34" charset="0"/>
                <a:ea typeface="MS PGothic" panose="020B0600070205080204" pitchFamily="34" charset="-128"/>
              </a:rPr>
              <a:t>Programma domāta visām programmas dalībvalstu institūcijām un organizācijām, kuru galvenais darbības mērķis ir </a:t>
            </a:r>
            <a:r>
              <a:rPr lang="lv-LV" altLang="lv-LV" sz="2800" u="sng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izglītība. </a:t>
            </a:r>
            <a:endParaRPr lang="lv-LV" altLang="lv-LV" sz="28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lv-LV" altLang="lv-LV" sz="28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ü"/>
            </a:pPr>
            <a:endParaRPr lang="lv-LV" altLang="lv-LV" sz="2600" dirty="0" smtClean="0"/>
          </a:p>
        </p:txBody>
      </p:sp>
    </p:spTree>
    <p:extLst>
      <p:ext uri="{BB962C8B-B14F-4D97-AF65-F5344CB8AC3E}">
        <p14:creationId xmlns:p14="http://schemas.microsoft.com/office/powerpoint/2010/main" val="393972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2" y="365126"/>
            <a:ext cx="6338207" cy="897617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Horizontālās programmas atbalstāmās aktivitātes</a:t>
            </a:r>
            <a:endParaRPr lang="lv-LV" sz="36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051" y="1576251"/>
            <a:ext cx="6634298" cy="4600712"/>
          </a:xfrm>
        </p:spPr>
        <p:txBody>
          <a:bodyPr/>
          <a:lstStyle/>
          <a:p>
            <a:pPr marL="0" indent="0">
              <a:buNone/>
            </a:pPr>
            <a:r>
              <a:rPr lang="lv-LV" altLang="lv-LV" sz="24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Starpnozaru </a:t>
            </a:r>
            <a:r>
              <a:rPr lang="lv-LV" altLang="lv-LV" sz="2400" b="1" dirty="0">
                <a:latin typeface="Calibri" panose="020F0502020204030204" pitchFamily="34" charset="0"/>
                <a:ea typeface="MS PGothic" panose="020B0600070205080204" pitchFamily="34" charset="-128"/>
              </a:rPr>
              <a:t>sadarbības aktivitātes </a:t>
            </a:r>
          </a:p>
          <a:p>
            <a:pPr lvl="1"/>
            <a:r>
              <a:rPr lang="lv-LV" altLang="lv-LV" sz="2200" dirty="0">
                <a:latin typeface="Calibri" panose="020F0502020204030204" pitchFamily="34" charset="0"/>
              </a:rPr>
              <a:t>starpnozaru tīkli un projekti</a:t>
            </a:r>
            <a:endParaRPr lang="lv-LV" sz="2200" dirty="0"/>
          </a:p>
          <a:p>
            <a:pPr lvl="1"/>
            <a:r>
              <a:rPr lang="lv-LV" altLang="lv-LV" sz="2200" dirty="0" smtClean="0">
                <a:latin typeface="Calibri" panose="020F0502020204030204" pitchFamily="34" charset="0"/>
              </a:rPr>
              <a:t>radošās </a:t>
            </a:r>
            <a:r>
              <a:rPr lang="lv-LV" altLang="lv-LV" sz="2200" dirty="0">
                <a:latin typeface="Calibri" panose="020F0502020204030204" pitchFamily="34" charset="0"/>
              </a:rPr>
              <a:t>darbnīcas, semināri un konferences</a:t>
            </a:r>
          </a:p>
          <a:p>
            <a:pPr lvl="1"/>
            <a:r>
              <a:rPr lang="lv-LV" altLang="lv-LV" sz="2200" dirty="0">
                <a:latin typeface="Calibri" panose="020F0502020204030204" pitchFamily="34" charset="0"/>
              </a:rPr>
              <a:t>analītiski, statistikas un izpētes projekti</a:t>
            </a:r>
          </a:p>
          <a:p>
            <a:pPr lvl="1"/>
            <a:r>
              <a:rPr lang="lv-LV" altLang="lv-LV" sz="2200" dirty="0">
                <a:latin typeface="Calibri" panose="020F0502020204030204" pitchFamily="34" charset="0"/>
              </a:rPr>
              <a:t>projekti, kas vērsti uz izglītības pētījumu rezultātu izmantošanu</a:t>
            </a:r>
          </a:p>
          <a:p>
            <a:pPr lvl="1"/>
            <a:r>
              <a:rPr lang="lv-LV" altLang="lv-LV" sz="2200" dirty="0">
                <a:latin typeface="Calibri" panose="020F0502020204030204" pitchFamily="34" charset="0"/>
              </a:rPr>
              <a:t>materiālu veidošana inovatīvai valodu apguvei, mācīšanai un tulkošanai</a:t>
            </a:r>
          </a:p>
          <a:p>
            <a:pPr lvl="1"/>
            <a:r>
              <a:rPr lang="lv-LV" altLang="lv-LV" sz="2200" dirty="0">
                <a:latin typeface="Calibri" panose="020F0502020204030204" pitchFamily="34" charset="0"/>
              </a:rPr>
              <a:t>jaunu mācību rīku un kursu moduļu izveide, izmantojot </a:t>
            </a:r>
            <a:r>
              <a:rPr lang="lv-LV" altLang="lv-LV" sz="2200" u="sng" dirty="0">
                <a:latin typeface="Calibri" panose="020F0502020204030204" pitchFamily="34" charset="0"/>
              </a:rPr>
              <a:t>jaunas mācīšanās un mācīšanas metodes</a:t>
            </a:r>
          </a:p>
          <a:p>
            <a:pPr lvl="1"/>
            <a:r>
              <a:rPr lang="lv-LV" altLang="lv-LV" sz="2200" dirty="0">
                <a:latin typeface="Calibri" panose="020F0502020204030204" pitchFamily="34" charset="0"/>
              </a:rPr>
              <a:t>izglītības aktivitāšu rezultātu un pieredzes apmaiņa, publicēšana un </a:t>
            </a:r>
            <a:r>
              <a:rPr lang="lv-LV" altLang="lv-LV" sz="2200" dirty="0" smtClean="0">
                <a:latin typeface="Calibri" panose="020F0502020204030204" pitchFamily="34" charset="0"/>
              </a:rPr>
              <a:t>izplatīšana</a:t>
            </a:r>
            <a:endParaRPr lang="lv-LV" altLang="lv-LV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14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690" y="365126"/>
            <a:ext cx="6085659" cy="871491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Horizontālās programmas partneri un finansējums</a:t>
            </a:r>
            <a:endParaRPr lang="lv-LV" sz="36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2639" y="1436914"/>
            <a:ext cx="6688183" cy="48680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v-LV" altLang="lv-LV" sz="27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Partneri:</a:t>
            </a:r>
          </a:p>
          <a:p>
            <a:pPr marL="0" indent="0">
              <a:buNone/>
            </a:pPr>
            <a:r>
              <a:rPr lang="lv-LV" sz="2600" b="1" dirty="0" smtClean="0"/>
              <a:t>vismaz </a:t>
            </a:r>
            <a:r>
              <a:rPr lang="lv-LV" sz="2600" b="1" dirty="0"/>
              <a:t>divi sadarbības partneri</a:t>
            </a:r>
            <a:r>
              <a:rPr lang="lv-LV" sz="2600" dirty="0"/>
              <a:t> no dažādām programmas dalībvalstīm.</a:t>
            </a:r>
            <a:endParaRPr lang="lv-LV" altLang="lv-LV" sz="2600" dirty="0"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lv-LV" altLang="lv-LV" sz="2600" b="1" dirty="0" smtClean="0">
              <a:solidFill>
                <a:srgbClr val="7030A0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lv-LV" altLang="lv-LV" sz="27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Atbalsta intensitāte:</a:t>
            </a:r>
          </a:p>
          <a:p>
            <a:pPr marL="0" indent="0">
              <a:buNone/>
            </a:pPr>
            <a:r>
              <a:rPr lang="lv-LV" altLang="lv-LV" sz="2600" b="1" dirty="0" smtClean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Nordplus Programmas </a:t>
            </a:r>
            <a:r>
              <a:rPr lang="lv-LV" altLang="lv-LV" sz="26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- līdz 50%</a:t>
            </a:r>
            <a:r>
              <a:rPr lang="lv-LV" altLang="lv-LV" sz="2600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 </a:t>
            </a:r>
            <a:r>
              <a:rPr lang="lv-LV" alt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no aktivitāšu izmaksām - </a:t>
            </a:r>
            <a:r>
              <a:rPr lang="lv-LV" altLang="lv-LV" sz="2600" u="sng" dirty="0">
                <a:latin typeface="Calibri" panose="020F0502020204030204" pitchFamily="34" charset="0"/>
                <a:ea typeface="MS PGothic" panose="020B0600070205080204" pitchFamily="34" charset="-128"/>
              </a:rPr>
              <a:t>tiešie īstenošanas izdevumi</a:t>
            </a:r>
            <a:r>
              <a:rPr lang="lv-LV" alt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:</a:t>
            </a:r>
          </a:p>
          <a:p>
            <a:pPr marL="914400" lvl="1" indent="-457200"/>
            <a:r>
              <a:rPr lang="lv-LV" altLang="lv-LV" sz="2100" dirty="0">
                <a:latin typeface="Calibri" panose="020F0502020204030204" pitchFamily="34" charset="0"/>
              </a:rPr>
              <a:t>administratīvās izmaksas </a:t>
            </a:r>
            <a:r>
              <a:rPr lang="lv-LV" altLang="lv-LV" sz="2100" b="1" dirty="0">
                <a:latin typeface="Calibri" panose="020F0502020204030204" pitchFamily="34" charset="0"/>
              </a:rPr>
              <a:t>līdz 5% </a:t>
            </a:r>
            <a:r>
              <a:rPr lang="lv-LV" altLang="lv-LV" sz="2100" dirty="0">
                <a:latin typeface="Calibri" panose="020F0502020204030204" pitchFamily="34" charset="0"/>
              </a:rPr>
              <a:t>no </a:t>
            </a:r>
            <a:r>
              <a:rPr lang="lv-LV" altLang="lv-LV" sz="2100" i="1" dirty="0">
                <a:latin typeface="Calibri" panose="020F0502020204030204" pitchFamily="34" charset="0"/>
              </a:rPr>
              <a:t>Nordplus</a:t>
            </a:r>
            <a:r>
              <a:rPr lang="lv-LV" altLang="lv-LV" sz="2100" dirty="0">
                <a:latin typeface="Calibri" panose="020F0502020204030204" pitchFamily="34" charset="0"/>
              </a:rPr>
              <a:t> finansējuma projekta koordinēšanas </a:t>
            </a:r>
            <a:r>
              <a:rPr lang="lv-LV" altLang="lv-LV" sz="2100" dirty="0" smtClean="0">
                <a:latin typeface="Calibri" panose="020F0502020204030204" pitchFamily="34" charset="0"/>
              </a:rPr>
              <a:t>nodrošināšanai</a:t>
            </a:r>
            <a:endParaRPr lang="lv-LV" altLang="lv-LV" sz="2100" dirty="0">
              <a:latin typeface="Calibri" panose="020F0502020204030204" pitchFamily="34" charset="0"/>
            </a:endParaRPr>
          </a:p>
          <a:p>
            <a:pPr marL="914400" lvl="1" indent="-457200"/>
            <a:r>
              <a:rPr lang="lv-LV" altLang="lv-LV" sz="2100" dirty="0" smtClean="0">
                <a:latin typeface="Calibri" panose="020F0502020204030204" pitchFamily="34" charset="0"/>
              </a:rPr>
              <a:t>ceļa </a:t>
            </a:r>
            <a:r>
              <a:rPr lang="lv-LV" altLang="lv-LV" sz="2100" dirty="0">
                <a:latin typeface="Calibri" panose="020F0502020204030204" pitchFamily="34" charset="0"/>
              </a:rPr>
              <a:t>un uzturēšanās </a:t>
            </a:r>
            <a:r>
              <a:rPr lang="lv-LV" altLang="lv-LV" sz="2100" dirty="0" smtClean="0">
                <a:latin typeface="Calibri" panose="020F0502020204030204" pitchFamily="34" charset="0"/>
              </a:rPr>
              <a:t>izdevumi; </a:t>
            </a:r>
          </a:p>
          <a:p>
            <a:pPr marL="914400" lvl="1" indent="-457200"/>
            <a:r>
              <a:rPr lang="lv-LV" sz="2100" dirty="0">
                <a:solidFill>
                  <a:srgbClr val="000000"/>
                </a:solidFill>
                <a:latin typeface="Calibri" pitchFamily="34" charset="0"/>
              </a:rPr>
              <a:t>citas ar projekta īstenošanu saistītas </a:t>
            </a:r>
            <a:r>
              <a:rPr lang="lv-LV" sz="2100" dirty="0" smtClean="0">
                <a:solidFill>
                  <a:srgbClr val="000000"/>
                </a:solidFill>
                <a:latin typeface="Calibri" pitchFamily="34" charset="0"/>
              </a:rPr>
              <a:t>izmaksas: </a:t>
            </a:r>
            <a:r>
              <a:rPr lang="lv-LV" altLang="lv-LV" sz="2100" dirty="0" smtClean="0">
                <a:latin typeface="Calibri" panose="020F0502020204030204" pitchFamily="34" charset="0"/>
              </a:rPr>
              <a:t>telpu </a:t>
            </a:r>
            <a:r>
              <a:rPr lang="lv-LV" altLang="lv-LV" sz="2100" dirty="0">
                <a:latin typeface="Calibri" panose="020F0502020204030204" pitchFamily="34" charset="0"/>
              </a:rPr>
              <a:t>noma semināriem, materiālu drukāšana semināriem, samaksa vieslektoriem, specifisku darbu izpildītājiem </a:t>
            </a:r>
            <a:r>
              <a:rPr lang="lv-LV" altLang="lv-LV" sz="2100" u="sng" dirty="0">
                <a:latin typeface="Calibri" panose="020F0502020204030204" pitchFamily="34" charset="0"/>
              </a:rPr>
              <a:t>(!bet ne atlīdzība saviem </a:t>
            </a:r>
            <a:r>
              <a:rPr lang="lv-LV" altLang="lv-LV" sz="2100" u="sng" dirty="0" smtClean="0">
                <a:latin typeface="Calibri" panose="020F0502020204030204" pitchFamily="34" charset="0"/>
              </a:rPr>
              <a:t>darbiniekiem!</a:t>
            </a:r>
            <a:r>
              <a:rPr lang="lv-LV" altLang="lv-LV" sz="2100" dirty="0" smtClean="0">
                <a:latin typeface="Calibri" panose="020F0502020204030204" pitchFamily="34" charset="0"/>
              </a:rPr>
              <a:t>)</a:t>
            </a:r>
            <a:r>
              <a:rPr lang="lv-LV" altLang="lv-LV" sz="2100" dirty="0">
                <a:latin typeface="Calibri" panose="020F0502020204030204" pitchFamily="34" charset="0"/>
              </a:rPr>
              <a:t> </a:t>
            </a:r>
          </a:p>
          <a:p>
            <a:pPr marL="114300" indent="0">
              <a:buNone/>
            </a:pPr>
            <a:r>
              <a:rPr lang="lv-LV" altLang="lv-LV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Projekta īstenotāja </a:t>
            </a:r>
            <a:r>
              <a:rPr lang="lv-LV" altLang="lv-LV" sz="2600" b="1" dirty="0">
                <a:solidFill>
                  <a:srgbClr val="7030A0"/>
                </a:solidFill>
                <a:latin typeface="Calibri" panose="020F0502020204030204" pitchFamily="34" charset="0"/>
              </a:rPr>
              <a:t>līdzfinansējums - līdz 50%</a:t>
            </a:r>
            <a:r>
              <a:rPr lang="lv-LV" altLang="lv-LV" sz="26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lv-LV" altLang="lv-LV" sz="2600" dirty="0">
                <a:latin typeface="Calibri" panose="020F0502020204030204" pitchFamily="34" charset="0"/>
              </a:rPr>
              <a:t>- var tikt norādīts projekta </a:t>
            </a:r>
            <a:r>
              <a:rPr lang="lv-LV" altLang="lv-LV" sz="2600" dirty="0" smtClean="0">
                <a:latin typeface="Calibri" panose="020F0502020204030204" pitchFamily="34" charset="0"/>
              </a:rPr>
              <a:t>iesniedzēja/partnera </a:t>
            </a:r>
            <a:r>
              <a:rPr lang="lv-LV" altLang="lv-LV" sz="2600" dirty="0">
                <a:latin typeface="Calibri" panose="020F0502020204030204" pitchFamily="34" charset="0"/>
              </a:rPr>
              <a:t>darbinieku ieguldīto darba stundu </a:t>
            </a:r>
            <a:r>
              <a:rPr lang="lv-LV" altLang="lv-LV" sz="2600" dirty="0" smtClean="0">
                <a:latin typeface="Calibri" panose="020F0502020204030204" pitchFamily="34" charset="0"/>
              </a:rPr>
              <a:t>izteiksmē</a:t>
            </a:r>
            <a:endParaRPr lang="lv-LV" altLang="lv-LV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814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766" y="269966"/>
            <a:ext cx="6416584" cy="1018903"/>
          </a:xfrm>
        </p:spPr>
        <p:txBody>
          <a:bodyPr>
            <a:noAutofit/>
          </a:bodyPr>
          <a:lstStyle/>
          <a:p>
            <a:r>
              <a:rPr lang="nb-NO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Ziemeļvalstu </a:t>
            </a:r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valodu </a:t>
            </a:r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programma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393372"/>
            <a:ext cx="6749144" cy="492905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altLang="lv-LV" sz="2300" b="1" u="sng" dirty="0" err="1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Mērķgrupa</a:t>
            </a:r>
            <a:r>
              <a:rPr lang="lv-LV" altLang="lv-LV" sz="2300" b="1" u="sng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</a:t>
            </a:r>
            <a:endParaRPr lang="lv-LV" altLang="lv-LV" sz="2300" b="1" u="sng" dirty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/>
            <a:r>
              <a:rPr lang="lv-LV" altLang="lv-LV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visi ieinteresētie Ziemeļvalstu </a:t>
            </a:r>
            <a:r>
              <a:rPr lang="lv-LV" altLang="lv-LV" sz="22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valodu (galvenokārt, dāņu, zviedru un norvēģu) </a:t>
            </a:r>
            <a:r>
              <a:rPr lang="lv-LV" altLang="lv-LV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apguvē, mācīšanā, </a:t>
            </a:r>
            <a:r>
              <a:rPr lang="lv-LV" altLang="lv-LV" sz="22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popularizēšanā</a:t>
            </a:r>
            <a:endParaRPr lang="lv-LV" altLang="lv-LV" sz="2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lv-LV" altLang="lv-LV" sz="2200" u="sng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Ziemeļvalstu valodas </a:t>
            </a:r>
            <a:r>
              <a:rPr lang="lv-LV" altLang="lv-LV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– </a:t>
            </a:r>
            <a:r>
              <a:rPr lang="lv-LV" altLang="lv-LV" sz="22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dāņu</a:t>
            </a:r>
            <a:r>
              <a:rPr lang="lv-LV" altLang="lv-LV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somu, </a:t>
            </a:r>
            <a:r>
              <a:rPr lang="lv-LV" altLang="lv-LV" sz="22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norvēģu</a:t>
            </a:r>
            <a:r>
              <a:rPr lang="lv-LV" altLang="lv-LV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lv-LV" altLang="lv-LV" sz="22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zviedru</a:t>
            </a:r>
            <a:r>
              <a:rPr lang="lv-LV" altLang="lv-LV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sāmu, islandiešu, </a:t>
            </a:r>
            <a:r>
              <a:rPr lang="lv-LV" altLang="lv-LV" sz="22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fēriešu</a:t>
            </a:r>
            <a:r>
              <a:rPr lang="lv-LV" altLang="lv-LV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grenlandiešu valoda, zīmju valoda</a:t>
            </a:r>
          </a:p>
          <a:p>
            <a:pPr marL="0" indent="0">
              <a:buNone/>
            </a:pPr>
            <a:r>
              <a:rPr lang="lv-LV" altLang="lv-LV" sz="2300" b="1" u="sng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Projektu </a:t>
            </a:r>
            <a:r>
              <a:rPr lang="lv-LV" altLang="lv-LV" sz="23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pieteicēji un partneri:</a:t>
            </a:r>
          </a:p>
          <a:p>
            <a:pPr marL="800100" lvl="1" indent="-342900">
              <a:lnSpc>
                <a:spcPct val="80000"/>
              </a:lnSpc>
              <a:defRPr/>
            </a:pPr>
            <a:r>
              <a:rPr lang="lv-LV" altLang="lv-LV" sz="2100" dirty="0">
                <a:latin typeface="Calibri" panose="020F0502020204030204" pitchFamily="34" charset="0"/>
              </a:rPr>
              <a:t>pirmsskolas izglītības </a:t>
            </a:r>
            <a:r>
              <a:rPr lang="lv-LV" altLang="lv-LV" sz="2100" dirty="0" smtClean="0">
                <a:latin typeface="Calibri" panose="020F0502020204030204" pitchFamily="34" charset="0"/>
              </a:rPr>
              <a:t>iestādes, pamatskolas, vidusskolas;</a:t>
            </a:r>
            <a:endParaRPr lang="lv-LV" altLang="lv-LV" sz="2100" dirty="0">
              <a:latin typeface="Calibri" panose="020F0502020204030204" pitchFamily="34" charset="0"/>
            </a:endParaRPr>
          </a:p>
          <a:p>
            <a:pPr marL="800100" lvl="1" indent="-342900">
              <a:lnSpc>
                <a:spcPct val="80000"/>
              </a:lnSpc>
              <a:defRPr/>
            </a:pPr>
            <a:r>
              <a:rPr lang="lv-LV" altLang="lv-LV" sz="2100" dirty="0">
                <a:latin typeface="Calibri" panose="020F0502020204030204" pitchFamily="34" charset="0"/>
              </a:rPr>
              <a:t>profesionālās izglītības </a:t>
            </a:r>
            <a:r>
              <a:rPr lang="lv-LV" altLang="lv-LV" sz="2100" dirty="0" smtClean="0">
                <a:latin typeface="Calibri" panose="020F0502020204030204" pitchFamily="34" charset="0"/>
              </a:rPr>
              <a:t>iestādes;</a:t>
            </a:r>
            <a:endParaRPr lang="lv-LV" altLang="lv-LV" sz="2100" dirty="0">
              <a:latin typeface="Calibri" panose="020F0502020204030204" pitchFamily="34" charset="0"/>
            </a:endParaRPr>
          </a:p>
          <a:p>
            <a:pPr marL="800100" lvl="1" indent="-342900">
              <a:lnSpc>
                <a:spcPct val="80000"/>
              </a:lnSpc>
              <a:defRPr/>
            </a:pPr>
            <a:r>
              <a:rPr lang="lv-LV" altLang="lv-LV" sz="2100" dirty="0">
                <a:latin typeface="Calibri" panose="020F0502020204030204" pitchFamily="34" charset="0"/>
              </a:rPr>
              <a:t>a</a:t>
            </a:r>
            <a:r>
              <a:rPr lang="lv-LV" altLang="lv-LV" sz="2100" dirty="0" smtClean="0">
                <a:latin typeface="Calibri" panose="020F0502020204030204" pitchFamily="34" charset="0"/>
              </a:rPr>
              <a:t>ugstskolas, zinātniskās institūcijas; </a:t>
            </a:r>
            <a:endParaRPr lang="lv-LV" altLang="lv-LV" sz="2100" dirty="0">
              <a:latin typeface="Calibri" panose="020F0502020204030204" pitchFamily="34" charset="0"/>
            </a:endParaRPr>
          </a:p>
          <a:p>
            <a:pPr marL="800100" lvl="1" indent="-342900">
              <a:lnSpc>
                <a:spcPct val="80000"/>
              </a:lnSpc>
              <a:defRPr/>
            </a:pPr>
            <a:r>
              <a:rPr lang="lv-LV" altLang="lv-LV" sz="2100" dirty="0">
                <a:latin typeface="Calibri" panose="020F0502020204030204" pitchFamily="34" charset="0"/>
              </a:rPr>
              <a:t>nevalstiskās </a:t>
            </a:r>
            <a:r>
              <a:rPr lang="lv-LV" altLang="lv-LV" sz="2100" dirty="0" smtClean="0">
                <a:latin typeface="Calibri" panose="020F0502020204030204" pitchFamily="34" charset="0"/>
              </a:rPr>
              <a:t>organizācijas;</a:t>
            </a:r>
            <a:endParaRPr lang="lv-LV" altLang="lv-LV" sz="2100" dirty="0">
              <a:latin typeface="Calibri" panose="020F0502020204030204" pitchFamily="34" charset="0"/>
            </a:endParaRPr>
          </a:p>
          <a:p>
            <a:pPr marL="800100" lvl="1" indent="-342900">
              <a:lnSpc>
                <a:spcPct val="80000"/>
              </a:lnSpc>
              <a:defRPr/>
            </a:pPr>
            <a:r>
              <a:rPr lang="lv-LV" altLang="lv-LV" sz="2100" dirty="0" smtClean="0">
                <a:latin typeface="Calibri" panose="020F0502020204030204" pitchFamily="34" charset="0"/>
              </a:rPr>
              <a:t>privātuzņēmumi utt.</a:t>
            </a:r>
            <a:endParaRPr lang="lv-LV" altLang="lv-LV" sz="3200" b="1" u="sng" dirty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2039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766" y="365126"/>
            <a:ext cx="6416584" cy="923743"/>
          </a:xfrm>
        </p:spPr>
        <p:txBody>
          <a:bodyPr>
            <a:noAutofit/>
          </a:bodyPr>
          <a:lstStyle/>
          <a:p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Ziemeļvalstu valodu programmas atbalstāmās aktivitātes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576251"/>
            <a:ext cx="6416584" cy="4600712"/>
          </a:xfrm>
        </p:spPr>
        <p:txBody>
          <a:bodyPr>
            <a:normAutofit lnSpcReduction="10000"/>
          </a:bodyPr>
          <a:lstStyle/>
          <a:p>
            <a:pPr marL="540000" indent="-342900"/>
            <a:r>
              <a:rPr lang="lv-LV" altLang="lv-LV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mācību </a:t>
            </a:r>
            <a:r>
              <a:rPr lang="lv-LV" altLang="lv-LV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metožu un materiālu veidošana Ziemeļvalstu valodu apguvei, </a:t>
            </a:r>
            <a:r>
              <a:rPr lang="lv-LV" altLang="lv-LV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mācīšanai;</a:t>
            </a:r>
            <a:endParaRPr lang="lv-LV" altLang="lv-LV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40000" indent="-342900"/>
            <a:r>
              <a:rPr lang="lv-LV" altLang="lv-LV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sadarbība skolu mācību programmu attīstībai, iekļaujot tajās Ziemeļvalstu valodu </a:t>
            </a:r>
            <a:r>
              <a:rPr lang="lv-LV" altLang="lv-LV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apguvi;</a:t>
            </a:r>
            <a:endParaRPr lang="lv-LV" altLang="lv-LV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40000" indent="-342900"/>
            <a:r>
              <a:rPr lang="lv-LV" altLang="lv-LV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projekti, kas vērsti uz sabiedrības </a:t>
            </a:r>
            <a:r>
              <a:rPr lang="lv-LV" altLang="lv-LV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informēšanu;</a:t>
            </a:r>
            <a:endParaRPr lang="lv-LV" altLang="lv-LV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40000" indent="-342900"/>
            <a:r>
              <a:rPr lang="lv-LV" altLang="lv-LV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konferences, </a:t>
            </a:r>
            <a:r>
              <a:rPr lang="lv-LV" altLang="lv-LV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semināri;</a:t>
            </a:r>
            <a:endParaRPr lang="lv-LV" altLang="lv-LV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40000" indent="-342900"/>
            <a:r>
              <a:rPr lang="lv-LV" altLang="lv-LV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projekti, kas vērsti uz terminoloģijas izstrādi un vārdnīcu sagatavošanu; </a:t>
            </a:r>
          </a:p>
          <a:p>
            <a:pPr marL="540000" indent="-342900"/>
            <a:r>
              <a:rPr lang="lv-LV" altLang="lv-LV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</a:t>
            </a:r>
            <a:r>
              <a:rPr lang="lv-LV" altLang="lv-LV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ublikācijas;</a:t>
            </a:r>
            <a:endParaRPr lang="lv-LV" altLang="lv-LV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40000" indent="-342900"/>
            <a:r>
              <a:rPr lang="lv-LV" altLang="lv-LV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attīstības projekti un citas aktivitātes, kas vērstas uz pedagoģisko un didaktisko metožu attīstīšanu un </a:t>
            </a:r>
            <a:r>
              <a:rPr lang="lv-LV" altLang="lv-LV" sz="2400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pilnveidi.</a:t>
            </a:r>
            <a:endParaRPr lang="lv-LV" altLang="lv-LV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30895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766" y="365126"/>
            <a:ext cx="6416584" cy="923743"/>
          </a:xfrm>
        </p:spPr>
        <p:txBody>
          <a:bodyPr>
            <a:noAutofit/>
          </a:bodyPr>
          <a:lstStyle/>
          <a:p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Ziemeļvalstu valodu </a:t>
            </a:r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programmas nosacījumi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436913"/>
            <a:ext cx="6801394" cy="50422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v-LV" altLang="lv-LV" sz="2500" b="1" u="sng" dirty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Partneri:</a:t>
            </a:r>
          </a:p>
          <a:p>
            <a:pPr marL="0" indent="0">
              <a:buNone/>
            </a:pPr>
            <a:r>
              <a:rPr lang="lv-LV" altLang="lv-LV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Vismaz </a:t>
            </a:r>
            <a:r>
              <a:rPr lang="lv-LV" alt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viens sadarbības partneris</a:t>
            </a:r>
            <a:r>
              <a:rPr lang="lv-LV" alt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 - organizācija no citas programmas </a:t>
            </a:r>
            <a:r>
              <a:rPr lang="lv-LV" alt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dalībvalsts</a:t>
            </a:r>
            <a:endParaRPr lang="lv-LV" alt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lv-LV" altLang="lv-LV" sz="2500" b="1" u="sng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Atbalsta intensitāte:</a:t>
            </a:r>
          </a:p>
          <a:p>
            <a:pPr marL="0" indent="0">
              <a:buNone/>
            </a:pPr>
            <a:r>
              <a:rPr lang="lv-LV" altLang="lv-LV" sz="24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Nordplus programma - līdz 75%</a:t>
            </a:r>
            <a:r>
              <a:rPr lang="lv-LV" altLang="lv-LV" sz="2400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 </a:t>
            </a:r>
            <a:r>
              <a:rPr lang="lv-LV" altLang="lv-LV" sz="2400" dirty="0">
                <a:latin typeface="Calibri" panose="020F0502020204030204" pitchFamily="34" charset="0"/>
                <a:ea typeface="MS PGothic" panose="020B0600070205080204" pitchFamily="34" charset="-128"/>
              </a:rPr>
              <a:t>no p</a:t>
            </a:r>
            <a:r>
              <a:rPr lang="lv-LV" altLang="lv-LV" sz="24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lānoto aktivitāšu </a:t>
            </a:r>
            <a:r>
              <a:rPr lang="lv-LV" altLang="lv-LV" sz="2400" dirty="0">
                <a:latin typeface="Calibri" panose="020F0502020204030204" pitchFamily="34" charset="0"/>
                <a:ea typeface="MS PGothic" panose="020B0600070205080204" pitchFamily="34" charset="-128"/>
              </a:rPr>
              <a:t>izmaksām - </a:t>
            </a:r>
            <a:r>
              <a:rPr lang="lv-LV" altLang="lv-LV" sz="2400" u="sng" dirty="0">
                <a:latin typeface="Calibri" panose="020F0502020204030204" pitchFamily="34" charset="0"/>
                <a:ea typeface="MS PGothic" panose="020B0600070205080204" pitchFamily="34" charset="-128"/>
              </a:rPr>
              <a:t>tiešie īstenošanas </a:t>
            </a:r>
            <a:r>
              <a:rPr lang="lv-LV" altLang="lv-LV" sz="2400" u="sng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izdevumi:</a:t>
            </a:r>
            <a:endParaRPr lang="lv-LV" altLang="lv-LV" sz="24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lv-LV" altLang="lv-LV" sz="2000" dirty="0" smtClean="0">
                <a:latin typeface="Calibri" panose="020F0502020204030204" pitchFamily="34" charset="0"/>
              </a:rPr>
              <a:t>administratīvās izmaksas </a:t>
            </a:r>
            <a:r>
              <a:rPr lang="lv-LV" altLang="lv-LV" sz="2000" b="1" dirty="0" smtClean="0">
                <a:latin typeface="Calibri" panose="020F0502020204030204" pitchFamily="34" charset="0"/>
              </a:rPr>
              <a:t>līdz 5% </a:t>
            </a:r>
            <a:r>
              <a:rPr lang="lv-LV" altLang="lv-LV" sz="2000" dirty="0" smtClean="0">
                <a:latin typeface="Calibri" panose="020F0502020204030204" pitchFamily="34" charset="0"/>
              </a:rPr>
              <a:t>no </a:t>
            </a:r>
            <a:r>
              <a:rPr lang="lv-LV" altLang="lv-LV" sz="2000" i="1" dirty="0" smtClean="0">
                <a:latin typeface="Calibri" panose="020F0502020204030204" pitchFamily="34" charset="0"/>
              </a:rPr>
              <a:t>Nordplus</a:t>
            </a:r>
            <a:r>
              <a:rPr lang="lv-LV" altLang="lv-LV" sz="2000" dirty="0" smtClean="0">
                <a:latin typeface="Calibri" panose="020F0502020204030204" pitchFamily="34" charset="0"/>
              </a:rPr>
              <a:t> finansējuma projekta koordinēšanas nodrošināšanai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lv-LV" altLang="lv-LV" sz="2000" dirty="0" smtClean="0">
                <a:latin typeface="Calibri" panose="020F0502020204030204" pitchFamily="34" charset="0"/>
              </a:rPr>
              <a:t>ceļa </a:t>
            </a:r>
            <a:r>
              <a:rPr lang="lv-LV" altLang="lv-LV" sz="2000" dirty="0">
                <a:latin typeface="Calibri" panose="020F0502020204030204" pitchFamily="34" charset="0"/>
              </a:rPr>
              <a:t>un uzturēšanās izdevumi, </a:t>
            </a:r>
            <a:endParaRPr lang="lv-LV" altLang="lv-LV" sz="2000" dirty="0" smtClean="0">
              <a:latin typeface="Calibri" panose="020F050202020403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lv-LV" sz="2000" dirty="0">
                <a:solidFill>
                  <a:srgbClr val="000000"/>
                </a:solidFill>
                <a:latin typeface="Calibri" pitchFamily="34" charset="0"/>
              </a:rPr>
              <a:t>citas ar projekta īstenošanu saistītas izmaksas </a:t>
            </a:r>
            <a:r>
              <a:rPr lang="lv-LV" sz="2000" dirty="0" smtClean="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lv-LV" altLang="lv-LV" sz="2000" dirty="0" smtClean="0">
                <a:latin typeface="Calibri" panose="020F0502020204030204" pitchFamily="34" charset="0"/>
              </a:rPr>
              <a:t>telpu </a:t>
            </a:r>
            <a:r>
              <a:rPr lang="lv-LV" altLang="lv-LV" sz="2000" dirty="0">
                <a:latin typeface="Calibri" panose="020F0502020204030204" pitchFamily="34" charset="0"/>
              </a:rPr>
              <a:t>noma semināriem, materiālu drukāšana semināriem, samaksa vieslektoriem, specifisku darbu </a:t>
            </a:r>
            <a:r>
              <a:rPr lang="lv-LV" altLang="lv-LV" sz="2000" dirty="0" smtClean="0">
                <a:latin typeface="Calibri" panose="020F0502020204030204" pitchFamily="34" charset="0"/>
              </a:rPr>
              <a:t>izpildītājiem)</a:t>
            </a:r>
            <a:endParaRPr lang="lv-LV" altLang="lv-LV" sz="2000" dirty="0">
              <a:latin typeface="Calibri" panose="020F050202020403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lv-LV" altLang="lv-LV" sz="2000" b="1" dirty="0" smtClean="0">
                <a:latin typeface="Calibri" panose="020F0502020204030204" pitchFamily="34" charset="0"/>
              </a:rPr>
              <a:t>Projektā </a:t>
            </a:r>
            <a:r>
              <a:rPr lang="lv-LV" altLang="lv-LV" sz="2000" b="1" dirty="0">
                <a:latin typeface="Calibri" panose="020F0502020204030204" pitchFamily="34" charset="0"/>
              </a:rPr>
              <a:t>iesaistītajiem darbiniekiem samaksa par darbu, kas ir ieguldīts projekta izglītības rezultātu/produktu radīšanā </a:t>
            </a:r>
            <a:r>
              <a:rPr lang="lv-LV" altLang="lv-LV" sz="2000" dirty="0" smtClean="0">
                <a:latin typeface="Calibri" panose="020F0502020204030204" pitchFamily="34" charset="0"/>
              </a:rPr>
              <a:t>saskaņā </a:t>
            </a:r>
            <a:r>
              <a:rPr lang="lv-LV" altLang="lv-LV" sz="2000" dirty="0">
                <a:latin typeface="Calibri" panose="020F0502020204030204" pitchFamily="34" charset="0"/>
              </a:rPr>
              <a:t>ar noteiktajām </a:t>
            </a:r>
            <a:r>
              <a:rPr lang="lv-LV" altLang="lv-LV" sz="2000" dirty="0" smtClean="0">
                <a:latin typeface="Calibri" panose="020F0502020204030204" pitchFamily="34" charset="0"/>
              </a:rPr>
              <a:t>likmēm</a:t>
            </a:r>
          </a:p>
          <a:p>
            <a:pPr marL="114300" indent="0">
              <a:buNone/>
            </a:pPr>
            <a:r>
              <a:rPr lang="lv-LV" altLang="en-US" sz="24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Īstenotāju/partnera līdzfinansējums - 25% </a:t>
            </a:r>
            <a:r>
              <a:rPr lang="lv-LV" altLang="lv-LV" sz="2300" dirty="0" smtClean="0">
                <a:latin typeface="Calibri" panose="020F0502020204030204" pitchFamily="34" charset="0"/>
              </a:rPr>
              <a:t>var </a:t>
            </a:r>
            <a:r>
              <a:rPr lang="lv-LV" altLang="lv-LV" sz="2300" dirty="0">
                <a:latin typeface="Calibri" panose="020F0502020204030204" pitchFamily="34" charset="0"/>
              </a:rPr>
              <a:t>tikt norādīts projekta iesniedzēja/partnera darbinieku ieguldīto darba stundu izteiksmē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endParaRPr lang="lv-LV" altLang="lv-LV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lv-LV" altLang="lv-LV" sz="2200" b="1" u="sng" dirty="0">
              <a:solidFill>
                <a:srgbClr val="0B7D9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0711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dalībvalstis</a:t>
            </a:r>
            <a:r>
              <a:rPr lang="nb-NO" alt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rgbClr val="0B7D9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0331" y="2390121"/>
            <a:ext cx="3718457" cy="26321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5092" y="1661635"/>
            <a:ext cx="535973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Dānija, arī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Grenlande un Fēru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salas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Somija, arī </a:t>
            </a:r>
            <a:r>
              <a:rPr lang="lv-LV" altLang="lv-LV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Ā</a:t>
            </a:r>
            <a:r>
              <a:rPr lang="lv-LV" altLang="lv-LV" sz="24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landu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salas (</a:t>
            </a:r>
            <a:r>
              <a:rPr lang="lv-LV" altLang="lv-LV" sz="24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Olande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Islande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Norvēģija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Zviedrija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endParaRPr lang="lv-LV" altLang="lv-LV" sz="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Baltijas 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Latvija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Lietuva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Igaunija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2076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640" y="374470"/>
            <a:ext cx="6442710" cy="766354"/>
          </a:xfrm>
        </p:spPr>
        <p:txBody>
          <a:bodyPr>
            <a:normAutofit/>
          </a:bodyPr>
          <a:lstStyle/>
          <a:p>
            <a:pPr algn="ctr"/>
            <a:r>
              <a:rPr lang="nb-NO" alt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projektu konkurss 2020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006" y="1140824"/>
            <a:ext cx="7106194" cy="5233849"/>
          </a:xfrm>
        </p:spPr>
        <p:txBody>
          <a:bodyPr>
            <a:normAutofit fontScale="77500" lnSpcReduction="20000"/>
          </a:bodyPr>
          <a:lstStyle/>
          <a:p>
            <a:pPr marL="216000" indent="-216000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lv-LV" altLang="lv-LV" sz="26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Ikgadējo Nordplus </a:t>
            </a:r>
            <a:r>
              <a:rPr lang="lv-LV" alt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projektu konkursu </a:t>
            </a:r>
            <a:r>
              <a:rPr lang="lv-LV" altLang="lv-LV" sz="26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izsludinās </a:t>
            </a:r>
            <a:r>
              <a:rPr lang="lv-LV" altLang="lv-LV" sz="26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2019.gada 1.novembrī</a:t>
            </a:r>
          </a:p>
          <a:p>
            <a:pPr marL="216000" indent="-216000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lv-LV" altLang="lv-LV" sz="26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Projektu </a:t>
            </a:r>
            <a:r>
              <a:rPr lang="lv-LV" alt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iesniegšanas termiņš</a:t>
            </a:r>
            <a:r>
              <a:rPr lang="lv-LV" altLang="lv-LV" sz="2600" b="1" dirty="0"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2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- </a:t>
            </a:r>
            <a:r>
              <a:rPr lang="lv-LV" altLang="lv-LV" sz="26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2020.gada  1.februāris</a:t>
            </a:r>
            <a:r>
              <a:rPr lang="lv-LV" altLang="lv-LV" sz="2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26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(plkst. 23:59 pēc Norvēģijas laika</a:t>
            </a:r>
            <a:r>
              <a:rPr lang="lv-LV" altLang="lv-LV" sz="2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  <a:endParaRPr lang="lv-LV" altLang="lv-LV" sz="26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216000" indent="-216000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lv-LV" alt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No 2019.gada uzsvars uz </a:t>
            </a:r>
            <a:r>
              <a:rPr lang="lv-LV" altLang="lv-LV" sz="2600" b="1" dirty="0">
                <a:latin typeface="Calibri" panose="020F0502020204030204" pitchFamily="34" charset="0"/>
                <a:ea typeface="MS PGothic" panose="020B0600070205080204" pitchFamily="34" charset="-128"/>
              </a:rPr>
              <a:t>IKT izmantošanu </a:t>
            </a:r>
            <a:r>
              <a:rPr lang="lv-LV" altLang="lv-LV" sz="26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izglītībā</a:t>
            </a:r>
          </a:p>
          <a:p>
            <a:pPr marL="216000" indent="-2160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Projektu pieteikumu iesniegšana </a:t>
            </a:r>
            <a:r>
              <a:rPr lang="lv-LV" sz="2600" u="sng" dirty="0">
                <a:latin typeface="Calibri" panose="020F0502020204030204" pitchFamily="34" charset="0"/>
                <a:ea typeface="MS PGothic" panose="020B0600070205080204" pitchFamily="34" charset="-128"/>
              </a:rPr>
              <a:t>tikai elektroniskā veidā</a:t>
            </a: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2600" b="1" dirty="0" err="1">
                <a:latin typeface="Calibri" panose="020F0502020204030204" pitchFamily="34" charset="0"/>
                <a:ea typeface="MS PGothic" panose="020B0600070205080204" pitchFamily="34" charset="-128"/>
              </a:rPr>
              <a:t>Espresso</a:t>
            </a:r>
            <a:r>
              <a:rPr lang="lv-LV" sz="2600" b="1" dirty="0">
                <a:latin typeface="Calibri" panose="020F0502020204030204" pitchFamily="34" charset="0"/>
                <a:ea typeface="MS PGothic" panose="020B0600070205080204" pitchFamily="34" charset="-128"/>
              </a:rPr>
              <a:t> sistēmā: </a:t>
            </a: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  <a:hlinkClick r:id="rId3"/>
              </a:rPr>
              <a:t>https://espresso.siu.no  </a:t>
            </a:r>
            <a:r>
              <a:rPr lang="lv-LV" sz="26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(kur pieejama </a:t>
            </a: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arī partneru datu bāze) </a:t>
            </a:r>
          </a:p>
          <a:p>
            <a:pPr marL="216000" indent="-2160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lv-LV" sz="2600" b="1" dirty="0"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Projektu pieteikumi jāsagatavo </a:t>
            </a:r>
            <a:r>
              <a:rPr lang="lv-LV" sz="2600" b="1" dirty="0">
                <a:latin typeface="Calibri" panose="020F0502020204030204" pitchFamily="34" charset="0"/>
                <a:ea typeface="MS PGothic" panose="020B0600070205080204" pitchFamily="34" charset="-128"/>
              </a:rPr>
              <a:t>angļu valodā </a:t>
            </a: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(</a:t>
            </a:r>
            <a:r>
              <a:rPr lang="lv-LV" sz="2600" u="sng" dirty="0">
                <a:latin typeface="Calibri" panose="020F0502020204030204" pitchFamily="34" charset="0"/>
                <a:ea typeface="MS PGothic" panose="020B0600070205080204" pitchFamily="34" charset="-128"/>
              </a:rPr>
              <a:t>Ziemeļvalstu valodu programmā </a:t>
            </a: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– </a:t>
            </a:r>
            <a:r>
              <a:rPr lang="lv-LV" sz="2600" b="1" dirty="0">
                <a:latin typeface="Calibri" panose="020F0502020204030204" pitchFamily="34" charset="0"/>
                <a:ea typeface="MS PGothic" panose="020B0600070205080204" pitchFamily="34" charset="-128"/>
              </a:rPr>
              <a:t>angļu valodā </a:t>
            </a: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vai vienā no Ziemeļvalstu valodām (dāņu, zviedru vai norvēģu valodā)). </a:t>
            </a:r>
          </a:p>
          <a:p>
            <a:pPr marL="216000" indent="-2160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lv-LV" sz="2600" dirty="0">
                <a:latin typeface="Calibri" panose="020F0502020204030204" pitchFamily="34" charset="0"/>
                <a:ea typeface="MS PGothic" panose="020B0600070205080204" pitchFamily="34" charset="-128"/>
              </a:rPr>
              <a:t> Projekta pieteikumam jāpievieno:</a:t>
            </a:r>
          </a:p>
          <a:p>
            <a:pPr lvl="1">
              <a:lnSpc>
                <a:spcPct val="120000"/>
              </a:lnSpc>
            </a:pPr>
            <a:r>
              <a:rPr lang="lv-LV" sz="2200" dirty="0">
                <a:latin typeface="Calibri" panose="020F0502020204030204" pitchFamily="34" charset="0"/>
                <a:ea typeface="MS PGothic" panose="020B0600070205080204" pitchFamily="34" charset="-128"/>
              </a:rPr>
              <a:t>paraksttiesīgās personas parakstītas </a:t>
            </a:r>
            <a:r>
              <a:rPr lang="lv-LV" sz="2200" b="1" dirty="0">
                <a:latin typeface="Calibri" panose="020F0502020204030204" pitchFamily="34" charset="0"/>
                <a:ea typeface="MS PGothic" panose="020B0600070205080204" pitchFamily="34" charset="-128"/>
              </a:rPr>
              <a:t>Nodomu vēstules </a:t>
            </a:r>
            <a:r>
              <a:rPr lang="lv-LV" sz="2200" dirty="0">
                <a:latin typeface="Calibri" panose="020F0502020204030204" pitchFamily="34" charset="0"/>
                <a:ea typeface="MS PGothic" panose="020B0600070205080204" pitchFamily="34" charset="-128"/>
              </a:rPr>
              <a:t>(</a:t>
            </a:r>
            <a:r>
              <a:rPr lang="lv-LV" sz="2200" i="1" dirty="0" err="1">
                <a:latin typeface="Calibri" panose="020F0502020204030204" pitchFamily="34" charset="0"/>
                <a:ea typeface="MS PGothic" panose="020B0600070205080204" pitchFamily="34" charset="-128"/>
              </a:rPr>
              <a:t>Letters</a:t>
            </a:r>
            <a:r>
              <a:rPr lang="lv-LV" sz="2200" i="1" dirty="0"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2200" i="1" dirty="0" err="1">
                <a:latin typeface="Calibri" panose="020F0502020204030204" pitchFamily="34" charset="0"/>
                <a:ea typeface="MS PGothic" panose="020B0600070205080204" pitchFamily="34" charset="-128"/>
              </a:rPr>
              <a:t>of</a:t>
            </a:r>
            <a:r>
              <a:rPr lang="lv-LV" sz="2200" i="1" dirty="0"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2200" i="1" dirty="0" err="1">
                <a:latin typeface="Calibri" panose="020F0502020204030204" pitchFamily="34" charset="0"/>
                <a:ea typeface="MS PGothic" panose="020B0600070205080204" pitchFamily="34" charset="-128"/>
              </a:rPr>
              <a:t>Intent</a:t>
            </a:r>
            <a:r>
              <a:rPr lang="lv-LV" sz="2200" dirty="0">
                <a:latin typeface="Calibri" panose="020F0502020204030204" pitchFamily="34" charset="0"/>
                <a:ea typeface="MS PGothic" panose="020B0600070205080204" pitchFamily="34" charset="-128"/>
              </a:rPr>
              <a:t>) par koordinatoru un katru partneri;</a:t>
            </a:r>
          </a:p>
          <a:p>
            <a:pPr lvl="1">
              <a:lnSpc>
                <a:spcPct val="120000"/>
              </a:lnSpc>
            </a:pPr>
            <a:r>
              <a:rPr lang="lv-LV" sz="2200" dirty="0">
                <a:latin typeface="Calibri" panose="020F0502020204030204" pitchFamily="34" charset="0"/>
                <a:ea typeface="MS PGothic" panose="020B0600070205080204" pitchFamily="34" charset="-128"/>
              </a:rPr>
              <a:t>projektu aktivitātēm, </a:t>
            </a:r>
            <a:r>
              <a:rPr lang="lv-LV" sz="22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tīkliem </a:t>
            </a:r>
            <a:r>
              <a:rPr lang="lv-LV" sz="2200" dirty="0">
                <a:latin typeface="Calibri" panose="020F0502020204030204" pitchFamily="34" charset="0"/>
                <a:ea typeface="MS PGothic" panose="020B0600070205080204" pitchFamily="34" charset="-128"/>
              </a:rPr>
              <a:t>– </a:t>
            </a:r>
            <a:r>
              <a:rPr lang="lv-LV" sz="2200" b="1" dirty="0">
                <a:latin typeface="Calibri" panose="020F0502020204030204" pitchFamily="34" charset="0"/>
                <a:ea typeface="MS PGothic" panose="020B0600070205080204" pitchFamily="34" charset="-128"/>
              </a:rPr>
              <a:t>budžets Excel formātā</a:t>
            </a:r>
            <a:r>
              <a:rPr lang="lv-LV" sz="2200" b="1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.</a:t>
            </a:r>
            <a:endParaRPr lang="lv-LV" altLang="lv-LV" sz="22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7106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5926138"/>
            <a:ext cx="2413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620713"/>
          </a:xfrm>
        </p:spPr>
        <p:txBody>
          <a:bodyPr/>
          <a:lstStyle/>
          <a:p>
            <a:pPr algn="ctr" eaLnBrk="1" hangingPunct="1">
              <a:spcBef>
                <a:spcPts val="400"/>
              </a:spcBef>
            </a:pPr>
            <a:r>
              <a:rPr lang="lv-LV" altLang="lv-LV" sz="2500" smtClean="0">
                <a:solidFill>
                  <a:srgbClr val="0B7D91"/>
                </a:solidFill>
                <a:ea typeface="MS PGothic" panose="020B0600070205080204" pitchFamily="34" charset="-128"/>
                <a:sym typeface="Dancer-Light" pitchFamily="2" charset="0"/>
              </a:rPr>
              <a:t>Informācijas avoti</a:t>
            </a:r>
            <a:endParaRPr lang="en-GB" altLang="lv-LV" sz="2500" smtClean="0">
              <a:solidFill>
                <a:srgbClr val="0B7D91"/>
              </a:solidFill>
              <a:ea typeface="MS PGothic" panose="020B0600070205080204" pitchFamily="34" charset="-128"/>
              <a:sym typeface="Dancer-Light" pitchFamily="2" charset="0"/>
            </a:endParaRPr>
          </a:p>
        </p:txBody>
      </p:sp>
      <p:sp>
        <p:nvSpPr>
          <p:cNvPr id="38915" name="Content Placeholder 1"/>
          <p:cNvSpPr>
            <a:spLocks noGrp="1"/>
          </p:cNvSpPr>
          <p:nvPr>
            <p:ph idx="1"/>
          </p:nvPr>
        </p:nvSpPr>
        <p:spPr>
          <a:xfrm>
            <a:off x="1811051" y="858838"/>
            <a:ext cx="7655497" cy="5476875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Programmas oficiālā mājas lapa, t.sk. partneru datu bāze – 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3"/>
              </a:rPr>
              <a:t>www.nordplusonline.org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; 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4"/>
              </a:rPr>
              <a:t>https://www.nordplusonline.org/Projects2/Project-database</a:t>
            </a:r>
            <a:endParaRPr lang="lv-LV" altLang="lv-LV" sz="2200" dirty="0" smtClean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lv-LV" altLang="lv-LV" sz="2200" b="1" i="1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200" b="1" i="1" dirty="0" err="1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sz="2200" b="1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rokasgrāmata (2019) </a:t>
            </a:r>
            <a:r>
              <a:rPr lang="lv-LV" altLang="lv-LV" sz="1800" dirty="0">
                <a:latin typeface="Calibri" panose="020F0502020204030204" pitchFamily="34" charset="0"/>
                <a:ea typeface="MS PGothic" panose="020B0600070205080204" pitchFamily="34" charset="-128"/>
                <a:hlinkClick r:id="rId5"/>
              </a:rPr>
              <a:t>https://www.nordplusonline.org/How-to-apply/HANDBOOK#pdf_frame</a:t>
            </a:r>
            <a:endParaRPr lang="lv-LV" altLang="lv-LV" sz="18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Tiešsaistes sistēma </a:t>
            </a:r>
            <a:r>
              <a:rPr lang="lv-LV" altLang="lv-LV" sz="2200" i="1" dirty="0" err="1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Espresso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(pieteikumu aizpildīšana un iesniegšana) – </a:t>
            </a:r>
            <a:r>
              <a:rPr lang="lv-LV" altLang="lv-LV" sz="18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6"/>
              </a:rPr>
              <a:t>http://espresso.siu.no/espresso</a:t>
            </a:r>
            <a:r>
              <a:rPr lang="lv-LV" altLang="lv-LV" sz="18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endParaRPr lang="lv-LV" altLang="lv-LV" sz="18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VIAA mājas lapa – sadaļa “</a:t>
            </a:r>
            <a:r>
              <a:rPr lang="lv-LV" altLang="lv-LV" sz="2200" dirty="0" err="1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” - </a:t>
            </a:r>
          </a:p>
          <a:p>
            <a:pPr eaLnBrk="1" hangingPunct="1">
              <a:lnSpc>
                <a:spcPct val="130000"/>
              </a:lnSpc>
              <a:spcBef>
                <a:spcPts val="600"/>
              </a:spcBef>
              <a:defRPr/>
            </a:pPr>
            <a:r>
              <a:rPr lang="lv-LV" altLang="lv-LV" sz="18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7"/>
              </a:rPr>
              <a:t>http://www.viaa.gov.lv/lat/starpt_fin_intrumenti/nordplus/par_nordplus/</a:t>
            </a:r>
            <a:r>
              <a:rPr lang="lv-LV" altLang="lv-LV" sz="18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</a:p>
          <a:p>
            <a:pPr marL="342900" indent="-342900" eaLnBrk="1" hangingPunct="1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lv-LV" altLang="lv-LV" sz="2200" b="1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68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5926138"/>
            <a:ext cx="2413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620713"/>
          </a:xfrm>
        </p:spPr>
        <p:txBody>
          <a:bodyPr/>
          <a:lstStyle/>
          <a:p>
            <a:pPr algn="ctr" eaLnBrk="1" hangingPunct="1">
              <a:spcBef>
                <a:spcPts val="400"/>
              </a:spcBef>
            </a:pPr>
            <a:r>
              <a:rPr lang="lv-LV" altLang="lv-LV" sz="2500" smtClean="0">
                <a:solidFill>
                  <a:srgbClr val="0B7D91"/>
                </a:solidFill>
                <a:ea typeface="MS PGothic" panose="020B0600070205080204" pitchFamily="34" charset="-128"/>
                <a:sym typeface="Dancer-Light" pitchFamily="2" charset="0"/>
              </a:rPr>
              <a:t>Informācijas avoti</a:t>
            </a:r>
            <a:endParaRPr lang="en-GB" altLang="lv-LV" sz="2500" smtClean="0">
              <a:solidFill>
                <a:srgbClr val="0B7D91"/>
              </a:solidFill>
              <a:ea typeface="MS PGothic" panose="020B0600070205080204" pitchFamily="34" charset="-128"/>
              <a:sym typeface="Dancer-Light" pitchFamily="2" charset="0"/>
            </a:endParaRPr>
          </a:p>
        </p:txBody>
      </p:sp>
      <p:sp>
        <p:nvSpPr>
          <p:cNvPr id="38915" name="Content Placeholder 1"/>
          <p:cNvSpPr>
            <a:spLocks noGrp="1"/>
          </p:cNvSpPr>
          <p:nvPr>
            <p:ph idx="1"/>
          </p:nvPr>
        </p:nvSpPr>
        <p:spPr>
          <a:xfrm>
            <a:off x="1508760" y="871157"/>
            <a:ext cx="7637209" cy="547687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30000"/>
              </a:lnSpc>
              <a:spcBef>
                <a:spcPts val="600"/>
              </a:spcBef>
              <a:defRPr/>
            </a:pPr>
            <a:r>
              <a:rPr lang="lv-LV" altLang="lv-LV" sz="2200" b="1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Partneru </a:t>
            </a:r>
            <a:r>
              <a:rPr lang="lv-LV" altLang="lv-LV" sz="2200" b="1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meklēšana</a:t>
            </a:r>
            <a:r>
              <a:rPr lang="lv-LV" altLang="lv-LV" sz="2200" b="1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:</a:t>
            </a:r>
          </a:p>
          <a:p>
            <a:pPr marL="342900" indent="-342900" eaLnBrk="1" hangingPunct="1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lv-LV" altLang="lv-LV" sz="2200" u="sng" dirty="0" err="1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sz="2200" u="sng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partneru meklēšanas </a:t>
            </a:r>
            <a:r>
              <a:rPr lang="lv-LV" altLang="lv-LV" sz="2200" u="sng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datu bāze </a:t>
            </a:r>
            <a:r>
              <a:rPr lang="lv-LV" altLang="lv-LV" sz="2200" u="sng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3"/>
              </a:rPr>
              <a:t>https://www.nordplusonline.org/How-to-apply/FIND-A-PARTNER</a:t>
            </a:r>
            <a:endParaRPr lang="lv-LV" altLang="lv-LV" sz="2200" u="sng" dirty="0" smtClean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  <a:defRPr/>
            </a:pPr>
            <a:r>
              <a:rPr lang="lv-LV" altLang="lv-LV" sz="2200" u="sng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Skolu izglītības sektorā: </a:t>
            </a:r>
          </a:p>
          <a:p>
            <a:pPr marL="342900" indent="-342900" eaLnBrk="1" hangingPunct="1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lv-LV" altLang="lv-LV" sz="2200" b="1" dirty="0" err="1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eTwinning</a:t>
            </a:r>
            <a:r>
              <a:rPr lang="lv-LV" altLang="lv-LV" sz="2200" b="1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: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4"/>
              </a:rPr>
              <a:t>https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4"/>
              </a:rPr>
              <a:t>://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4"/>
              </a:rPr>
              <a:t>www.etwinning.net/en/pub/index.htm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, </a:t>
            </a:r>
          </a:p>
          <a:p>
            <a:pPr marL="342900" indent="-342900" eaLnBrk="1" hangingPunct="1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lv-LV" altLang="lv-LV" sz="2200" b="1" dirty="0" err="1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Schoolgateway</a:t>
            </a:r>
            <a:r>
              <a:rPr lang="lv-LV" altLang="lv-LV" sz="2200" b="1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: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200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https://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login.schoolgateway.com/0/auth/login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</a:p>
          <a:p>
            <a:pPr eaLnBrk="1" hangingPunct="1">
              <a:lnSpc>
                <a:spcPct val="130000"/>
              </a:lnSpc>
              <a:spcBef>
                <a:spcPts val="600"/>
              </a:spcBef>
              <a:defRPr/>
            </a:pPr>
            <a:r>
              <a:rPr lang="lv-LV" altLang="lv-LV" sz="2200" u="sng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Pieaugušo izglītības sektorā: </a:t>
            </a:r>
          </a:p>
          <a:p>
            <a:pPr marL="342900" indent="-342900" eaLnBrk="1" hangingPunct="1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lv-LV" altLang="lv-LV" sz="2200" u="sng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Latvijā:</a:t>
            </a:r>
            <a:r>
              <a:rPr lang="lv-LV" altLang="lv-LV" sz="2200" u="sng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6"/>
              </a:rPr>
              <a:t>www.muzizglitiba.lv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; 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lv-LV" altLang="lv-LV" sz="2200" b="1" dirty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Eiropas Pieaugušo izglītības </a:t>
            </a:r>
            <a:r>
              <a:rPr lang="lv-LV" altLang="lv-LV" sz="2200" b="1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e-platforma EPALE: 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7"/>
              </a:rPr>
              <a:t>https://ec.europa.eu/epale/en</a:t>
            </a:r>
            <a:r>
              <a:rPr lang="lv-LV" altLang="lv-LV" sz="22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</a:p>
          <a:p>
            <a:pPr eaLnBrk="1" hangingPunct="1">
              <a:lnSpc>
                <a:spcPct val="130000"/>
              </a:lnSpc>
              <a:spcBef>
                <a:spcPts val="600"/>
              </a:spcBef>
              <a:defRPr/>
            </a:pPr>
            <a:endParaRPr lang="lv-LV" altLang="lv-LV" sz="2200" b="1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7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726" y="365126"/>
            <a:ext cx="6355624" cy="1325563"/>
          </a:xfrm>
        </p:spPr>
        <p:txBody>
          <a:bodyPr>
            <a:normAutofit/>
          </a:bodyPr>
          <a:lstStyle/>
          <a:p>
            <a:pPr algn="ctr"/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Kontaktinformācija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6" y="2081349"/>
            <a:ext cx="6608173" cy="1960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500" b="1" dirty="0" smtClean="0"/>
              <a:t>Linards Deidulis</a:t>
            </a:r>
            <a:endParaRPr lang="lv-LV" sz="2500" b="1" dirty="0">
              <a:solidFill>
                <a:srgbClr val="0B7D91"/>
              </a:solidFill>
              <a:ea typeface="MS PGothic" panose="020B0600070205080204" pitchFamily="34" charset="-128"/>
            </a:endParaRPr>
          </a:p>
          <a:p>
            <a:pPr marL="0" indent="0" algn="ctr" defTabSz="642938">
              <a:lnSpc>
                <a:spcPct val="80000"/>
              </a:lnSpc>
              <a:buNone/>
            </a:pPr>
            <a:r>
              <a:rPr lang="lv-LV" altLang="lv-LV" sz="2000" b="1" dirty="0">
                <a:solidFill>
                  <a:srgbClr val="0B7D91"/>
                </a:solidFill>
                <a:latin typeface="Arial" panose="020B0604020202020204" pitchFamily="34" charset="0"/>
                <a:ea typeface="MS PGothic" panose="020B0600070205080204" pitchFamily="34" charset="-128"/>
                <a:sym typeface="Dancer-Book" pitchFamily="2" charset="0"/>
              </a:rPr>
              <a:t>tālr. 67830837, 29554403 (GSM, </a:t>
            </a:r>
            <a:r>
              <a:rPr lang="lv-LV" altLang="lv-LV" sz="2000" b="1" dirty="0" err="1">
                <a:solidFill>
                  <a:srgbClr val="0B7D91"/>
                </a:solidFill>
                <a:latin typeface="Arial" panose="020B0604020202020204" pitchFamily="34" charset="0"/>
                <a:ea typeface="MS PGothic" panose="020B0600070205080204" pitchFamily="34" charset="-128"/>
                <a:sym typeface="Dancer-Book" pitchFamily="2" charset="0"/>
              </a:rPr>
              <a:t>WhatsApp</a:t>
            </a:r>
            <a:r>
              <a:rPr lang="lv-LV" altLang="lv-LV" sz="2000" b="1" dirty="0">
                <a:solidFill>
                  <a:srgbClr val="0B7D91"/>
                </a:solidFill>
                <a:latin typeface="Arial" panose="020B0604020202020204" pitchFamily="34" charset="0"/>
                <a:ea typeface="MS PGothic" panose="020B0600070205080204" pitchFamily="34" charset="-128"/>
                <a:sym typeface="Dancer-Book" pitchFamily="2" charset="0"/>
              </a:rPr>
              <a:t>)</a:t>
            </a:r>
          </a:p>
          <a:p>
            <a:pPr marL="0" indent="0" algn="ctr" defTabSz="642938">
              <a:lnSpc>
                <a:spcPct val="80000"/>
              </a:lnSpc>
              <a:buNone/>
            </a:pPr>
            <a:r>
              <a:rPr lang="lv-LV" altLang="lv-LV" sz="2000" b="1" dirty="0" smtClean="0">
                <a:solidFill>
                  <a:srgbClr val="0B7D91"/>
                </a:solidFill>
                <a:latin typeface="Arial" panose="020B0604020202020204" pitchFamily="34" charset="0"/>
                <a:ea typeface="MS PGothic" panose="020B0600070205080204" pitchFamily="34" charset="-128"/>
                <a:sym typeface="Dancer-Book" pitchFamily="2" charset="0"/>
                <a:hlinkClick r:id="rId2"/>
              </a:rPr>
              <a:t>linards.deidulis@viaa.gov.lv</a:t>
            </a:r>
            <a:endParaRPr lang="lv-LV" altLang="lv-LV" sz="2000" b="1" dirty="0">
              <a:solidFill>
                <a:srgbClr val="0B7D91"/>
              </a:solidFill>
              <a:latin typeface="Arial" panose="020B060402020202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 algn="ctr" defTabSz="642938">
              <a:lnSpc>
                <a:spcPct val="80000"/>
              </a:lnSpc>
              <a:buNone/>
            </a:pPr>
            <a:r>
              <a:rPr lang="lv-LV" altLang="lv-LV" sz="2000" b="1" dirty="0">
                <a:solidFill>
                  <a:srgbClr val="0B7D91"/>
                </a:solidFill>
                <a:latin typeface="Arial" panose="020B0604020202020204" pitchFamily="34" charset="0"/>
                <a:ea typeface="MS PGothic" panose="020B0600070205080204" pitchFamily="34" charset="-128"/>
                <a:sym typeface="Dancer-Book" pitchFamily="2" charset="0"/>
              </a:rPr>
              <a:t>Skype: </a:t>
            </a:r>
            <a:r>
              <a:rPr lang="lv-LV" altLang="lv-LV" sz="2000" b="1" dirty="0" err="1" smtClean="0">
                <a:solidFill>
                  <a:srgbClr val="0B7D91"/>
                </a:solidFill>
                <a:latin typeface="Arial" panose="020B0604020202020204" pitchFamily="34" charset="0"/>
                <a:ea typeface="MS PGothic" panose="020B0600070205080204" pitchFamily="34" charset="-128"/>
                <a:sym typeface="Dancer-Book" pitchFamily="2" charset="0"/>
                <a:hlinkClick r:id="rId3" action="ppaction://hlinkfile"/>
              </a:rPr>
              <a:t>linards.deidulis</a:t>
            </a:r>
            <a:endParaRPr lang="lv-LV" altLang="lv-LV" sz="2000" b="1" dirty="0">
              <a:solidFill>
                <a:srgbClr val="0B7D91"/>
              </a:solidFill>
              <a:latin typeface="Arial" panose="020B0604020202020204" pitchFamily="34" charset="0"/>
              <a:ea typeface="MS PGothic" panose="020B0600070205080204" pitchFamily="34" charset="-128"/>
              <a:sym typeface="Dancer-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7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5521" y="365127"/>
            <a:ext cx="6259830" cy="888907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lv-LV" sz="3500" b="1" dirty="0">
                <a:solidFill>
                  <a:srgbClr val="0B7D91"/>
                </a:solidFill>
                <a:ea typeface="MS PGothic" panose="020B0600070205080204" pitchFamily="34" charset="-128"/>
                <a:sym typeface="Dancer-Light" pitchFamily="2" charset="0"/>
              </a:rPr>
              <a:t>Nordplus </a:t>
            </a:r>
            <a:r>
              <a:rPr lang="lv-LV" altLang="lv-LV" sz="3500" b="1" dirty="0">
                <a:solidFill>
                  <a:srgbClr val="0B7D91"/>
                </a:solidFill>
                <a:ea typeface="MS PGothic" panose="020B0600070205080204" pitchFamily="34" charset="-128"/>
                <a:sym typeface="Dancer-Light" pitchFamily="2" charset="0"/>
              </a:rPr>
              <a:t>apakšprogrammas </a:t>
            </a:r>
            <a:r>
              <a:rPr lang="lv-LV" altLang="lv-LV" sz="3500" b="1" dirty="0" smtClean="0">
                <a:solidFill>
                  <a:srgbClr val="0B7D91"/>
                </a:solidFill>
                <a:ea typeface="MS PGothic" panose="020B0600070205080204" pitchFamily="34" charset="-128"/>
                <a:sym typeface="Dancer-Light" pitchFamily="2" charset="0"/>
              </a:rPr>
              <a:t/>
            </a:r>
            <a:br>
              <a:rPr lang="lv-LV" altLang="lv-LV" sz="3500" b="1" dirty="0" smtClean="0">
                <a:solidFill>
                  <a:srgbClr val="0B7D91"/>
                </a:solidFill>
                <a:ea typeface="MS PGothic" panose="020B0600070205080204" pitchFamily="34" charset="-128"/>
                <a:sym typeface="Dancer-Light" pitchFamily="2" charset="0"/>
              </a:rPr>
            </a:br>
            <a:r>
              <a:rPr lang="lv-LV" alt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2018-2022</a:t>
            </a:r>
            <a:r>
              <a:rPr lang="nb-NO" alt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rgbClr val="0B7D9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520" y="1388481"/>
            <a:ext cx="6487886" cy="511812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Ministru padomes programma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un Baltijas valstu sadarbībai izglītības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jomā, un tai ir 5 apakšprogrammas:</a:t>
            </a:r>
          </a:p>
          <a:p>
            <a:pPr marL="0" indent="0">
              <a:buNone/>
              <a:defRPr/>
            </a:pPr>
            <a:endParaRPr lang="lv-LV" altLang="lv-LV" sz="23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45790384"/>
              </p:ext>
            </p:extLst>
          </p:nvPr>
        </p:nvGraphicFramePr>
        <p:xfrm>
          <a:off x="1610214" y="2603958"/>
          <a:ext cx="639992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1103045"/>
              </p:ext>
            </p:extLst>
          </p:nvPr>
        </p:nvGraphicFramePr>
        <p:xfrm>
          <a:off x="335280" y="18816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6271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2936" y="365126"/>
            <a:ext cx="6242413" cy="1325563"/>
          </a:xfrm>
        </p:spPr>
        <p:txBody>
          <a:bodyPr>
            <a:normAutofit/>
          </a:bodyPr>
          <a:lstStyle/>
          <a:p>
            <a:r>
              <a:rPr lang="en-GB" altLang="lv-LV" sz="3500" b="1" dirty="0" err="1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Nordplus</a:t>
            </a:r>
            <a:r>
              <a:rPr lang="en-GB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 </a:t>
            </a:r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apakšprogrammas un aktivitātes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272" y="1532708"/>
            <a:ext cx="7735824" cy="5024845"/>
          </a:xfrm>
        </p:spPr>
        <p:txBody>
          <a:bodyPr>
            <a:normAutofit/>
          </a:bodyPr>
          <a:lstStyle/>
          <a:p>
            <a:pPr marL="685800" lvl="2" indent="0">
              <a:buNone/>
              <a:defRPr/>
            </a:pPr>
            <a:endParaRPr lang="lv-LV" altLang="lv-LV" sz="1050" dirty="0"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lv-LV" altLang="lv-LV" sz="2500" b="1" dirty="0">
              <a:solidFill>
                <a:srgbClr val="254061"/>
              </a:solidFill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lv-LV" altLang="lv-LV" sz="2500" b="1" dirty="0" smtClean="0">
                <a:solidFill>
                  <a:srgbClr val="254061"/>
                </a:solidFill>
                <a:ea typeface="MS PGothic" panose="020B0600070205080204" pitchFamily="34" charset="-128"/>
              </a:rPr>
              <a:t>Atbalstu </a:t>
            </a:r>
            <a:r>
              <a:rPr lang="lv-LV" altLang="lv-LV" sz="2500" b="1" dirty="0">
                <a:solidFill>
                  <a:srgbClr val="254061"/>
                </a:solidFill>
                <a:ea typeface="MS PGothic" panose="020B0600070205080204" pitchFamily="34" charset="-128"/>
              </a:rPr>
              <a:t>piešķir šādiem projektu veidiem: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lv-LV" altLang="lv-LV" sz="2600" dirty="0">
                <a:ea typeface="MS PGothic" panose="020B0600070205080204" pitchFamily="34" charset="-128"/>
              </a:rPr>
              <a:t>Mobilitātēm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lv-LV" altLang="lv-LV" sz="2600" dirty="0" smtClean="0">
                <a:ea typeface="MS PGothic" panose="020B0600070205080204" pitchFamily="34" charset="-128"/>
              </a:rPr>
              <a:t>Sadarbības projektiem</a:t>
            </a:r>
            <a:endParaRPr lang="lv-LV" altLang="lv-LV" sz="2600" dirty="0">
              <a:ea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lv-LV" altLang="lv-LV" sz="2600" dirty="0" smtClean="0">
                <a:ea typeface="MS PGothic" panose="020B0600070205080204" pitchFamily="34" charset="-128"/>
              </a:rPr>
              <a:t>Sadarbības tīkliem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lv-LV" altLang="lv-LV" sz="26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lvl="1" indent="0" algn="ctr">
              <a:buNone/>
            </a:pPr>
            <a:r>
              <a:rPr lang="lv-LV" altLang="lv-LV" sz="28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Ikgadējais </a:t>
            </a:r>
            <a:r>
              <a:rPr lang="lv-LV" altLang="lv-LV" sz="2800" dirty="0">
                <a:latin typeface="Calibri" panose="020F0502020204030204" pitchFamily="34" charset="0"/>
                <a:ea typeface="MS PGothic" panose="020B0600070205080204" pitchFamily="34" charset="-128"/>
              </a:rPr>
              <a:t>Nordplus programmas pieejamais finansējums projektiem no visām dalībvalstīm ir ap </a:t>
            </a:r>
            <a:r>
              <a:rPr lang="lv-LV" altLang="lv-LV" sz="2800" b="1" dirty="0">
                <a:solidFill>
                  <a:srgbClr val="254061"/>
                </a:solidFill>
                <a:ea typeface="MS PGothic" panose="020B0600070205080204" pitchFamily="34" charset="-128"/>
              </a:rPr>
              <a:t>10 milj. EUR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lv-LV" altLang="lv-LV" sz="2600" dirty="0">
              <a:ea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lv-LV" altLang="lv-LV" sz="2600" dirty="0">
              <a:ea typeface="MS PGothic" panose="020B0600070205080204" pitchFamily="34" charset="-128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4504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691" y="365126"/>
            <a:ext cx="5625738" cy="845364"/>
          </a:xfrm>
        </p:spPr>
        <p:txBody>
          <a:bodyPr>
            <a:normAutofit fontScale="90000"/>
          </a:bodyPr>
          <a:lstStyle/>
          <a:p>
            <a:r>
              <a:rPr lang="nb-NO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 atbildīgās institūcijas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9097" y="1210490"/>
            <a:ext cx="6853646" cy="537318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Nordplus atbildīgā </a:t>
            </a:r>
            <a:r>
              <a:rPr lang="lv-LV" altLang="lv-LV" u="sng" dirty="0">
                <a:latin typeface="Calibri" panose="020F0502020204030204" pitchFamily="34" charset="0"/>
                <a:ea typeface="MS PGothic" panose="020B0600070205080204" pitchFamily="34" charset="-128"/>
              </a:rPr>
              <a:t>administrējošā iestāde </a:t>
            </a:r>
            <a:r>
              <a:rPr lang="lv-LV" altLang="lv-LV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šobrīd ir </a:t>
            </a:r>
            <a:r>
              <a:rPr lang="lv-LV" dirty="0" smtClean="0"/>
              <a:t>Pētniecības </a:t>
            </a:r>
            <a:r>
              <a:rPr lang="lv-LV" dirty="0"/>
              <a:t>centrs I</a:t>
            </a:r>
            <a:r>
              <a:rPr lang="lv-LV" dirty="0" smtClean="0"/>
              <a:t>slandē</a:t>
            </a:r>
            <a:r>
              <a:rPr lang="lv-LV" dirty="0"/>
              <a:t> </a:t>
            </a:r>
            <a:r>
              <a:rPr lang="lv-LV" i="1" dirty="0"/>
              <a:t>(</a:t>
            </a:r>
            <a:r>
              <a:rPr lang="lv-LV" i="1" dirty="0" err="1"/>
              <a:t>Icelandic</a:t>
            </a:r>
            <a:r>
              <a:rPr lang="lv-LV" i="1" dirty="0"/>
              <a:t> </a:t>
            </a:r>
            <a:r>
              <a:rPr lang="lv-LV" i="1" dirty="0" err="1"/>
              <a:t>Center</a:t>
            </a:r>
            <a:r>
              <a:rPr lang="lv-LV" i="1" dirty="0"/>
              <a:t> </a:t>
            </a:r>
            <a:r>
              <a:rPr lang="lv-LV" i="1" dirty="0" err="1"/>
              <a:t>for</a:t>
            </a:r>
            <a:r>
              <a:rPr lang="lv-LV" i="1" dirty="0"/>
              <a:t> </a:t>
            </a:r>
            <a:r>
              <a:rPr lang="lv-LV" i="1" dirty="0" err="1"/>
              <a:t>Research</a:t>
            </a:r>
            <a:r>
              <a:rPr lang="lv-LV" i="1" dirty="0"/>
              <a:t> – </a:t>
            </a:r>
            <a:r>
              <a:rPr lang="lv-LV" i="1" dirty="0" err="1" smtClean="0"/>
              <a:t>Rannis</a:t>
            </a:r>
            <a:r>
              <a:rPr lang="lv-LV" i="1" dirty="0" smtClean="0"/>
              <a:t>), </a:t>
            </a:r>
            <a:r>
              <a:rPr lang="lv-LV" altLang="lv-LV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ieceļ </a:t>
            </a: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Ziemeļvalstu Ministru </a:t>
            </a:r>
            <a:r>
              <a:rPr lang="lv-LV" altLang="lv-LV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padome.</a:t>
            </a:r>
            <a:endParaRPr lang="lv-LV" altLang="lv-LV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Nordplus apakšprogrammu </a:t>
            </a:r>
            <a:r>
              <a:rPr lang="lv-LV" altLang="lv-LV" u="sng" dirty="0">
                <a:latin typeface="Calibri" panose="020F0502020204030204" pitchFamily="34" charset="0"/>
                <a:ea typeface="MS PGothic" panose="020B0600070205080204" pitchFamily="34" charset="-128"/>
              </a:rPr>
              <a:t>galvenie administratori</a:t>
            </a: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, kas nodrošina projektu pieteikumu vērtēšanu, finansējuma līgumu noslēgšanu, uzraudzību, ir Nacionālās aģentūras no: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lv-LV" altLang="lv-LV" sz="1900" dirty="0">
                <a:latin typeface="Calibri" panose="020F0502020204030204" pitchFamily="34" charset="0"/>
              </a:rPr>
              <a:t>Dānijas – Pieaugušo izglītības programma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lv-LV" altLang="lv-LV" sz="1900" dirty="0">
                <a:latin typeface="Calibri" panose="020F0502020204030204" pitchFamily="34" charset="0"/>
              </a:rPr>
              <a:t>Norvēģijas -  Horizontālā programma 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lv-LV" altLang="lv-LV" sz="1900" dirty="0">
                <a:latin typeface="Calibri" panose="020F0502020204030204" pitchFamily="34" charset="0"/>
              </a:rPr>
              <a:t>Zviedrijas – Jauniešu programma 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lv-LV" altLang="lv-LV" sz="1900" dirty="0">
                <a:latin typeface="Calibri" panose="020F0502020204030204" pitchFamily="34" charset="0"/>
              </a:rPr>
              <a:t>Somijas – Augstākās izglītības programma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lv-LV" altLang="lv-LV" sz="1900" dirty="0">
                <a:latin typeface="Calibri" panose="020F0502020204030204" pitchFamily="34" charset="0"/>
              </a:rPr>
              <a:t>Islandes – Ziemeļvalstu valodu programma</a:t>
            </a:r>
          </a:p>
          <a:p>
            <a:pPr>
              <a:lnSpc>
                <a:spcPct val="80000"/>
              </a:lnSpc>
            </a:pP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Lēmumu par Nordplus finansējuma piešķiršanu projektiem pieņem </a:t>
            </a:r>
            <a:r>
              <a:rPr lang="lv-LV" altLang="lv-LV" b="1" dirty="0">
                <a:latin typeface="Calibri" panose="020F0502020204030204" pitchFamily="34" charset="0"/>
                <a:ea typeface="MS PGothic" panose="020B0600070205080204" pitchFamily="34" charset="-128"/>
              </a:rPr>
              <a:t>Nordplus programmas komiteja</a:t>
            </a: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, kuras sastāvā ir </a:t>
            </a:r>
            <a:r>
              <a:rPr lang="lv-LV" altLang="lv-LV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16 locekļi, visu </a:t>
            </a: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programmas valstu amatpersonas</a:t>
            </a:r>
            <a:r>
              <a:rPr lang="lv-LV" altLang="lv-LV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. Latvijas pārstāvniecību nodrošina Izglītības un zinātnes ministrija. </a:t>
            </a:r>
            <a:endParaRPr lang="lv-LV" altLang="lv-LV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Valsts izglītības attīstības aģentūra – Nordplus </a:t>
            </a:r>
            <a:r>
              <a:rPr lang="lv-LV" altLang="lv-LV" u="sng" dirty="0">
                <a:latin typeface="Calibri" panose="020F0502020204030204" pitchFamily="34" charset="0"/>
                <a:ea typeface="MS PGothic" panose="020B0600070205080204" pitchFamily="34" charset="-128"/>
              </a:rPr>
              <a:t>nacionālais informācijas birojs</a:t>
            </a:r>
            <a:r>
              <a:rPr lang="lv-LV" altLang="lv-LV" dirty="0">
                <a:latin typeface="Calibri" panose="020F0502020204030204" pitchFamily="34" charset="0"/>
                <a:ea typeface="MS PGothic" panose="020B0600070205080204" pitchFamily="34" charset="-128"/>
              </a:rPr>
              <a:t> Latvijā, Nordplus programmas </a:t>
            </a:r>
            <a:r>
              <a:rPr lang="lv-LV" altLang="lv-LV" dirty="0" err="1" smtClean="0">
                <a:latin typeface="Calibri" panose="020F0502020204030204" pitchFamily="34" charset="0"/>
                <a:ea typeface="MS PGothic" panose="020B0600070205080204" pitchFamily="34" charset="-128"/>
              </a:rPr>
              <a:t>līdzadministrators</a:t>
            </a:r>
            <a:endParaRPr lang="lv-LV" altLang="lv-LV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546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lv-LV" dirty="0" smtClean="0"/>
              <a:t>Programmas budžets veidojas no </a:t>
            </a:r>
            <a:r>
              <a:rPr lang="lv-LV" b="1" dirty="0" smtClean="0"/>
              <a:t>dalībvalstu iemaksām</a:t>
            </a:r>
            <a:r>
              <a:rPr lang="lv-LV" dirty="0" smtClean="0"/>
              <a:t>. Tas tiek </a:t>
            </a:r>
            <a:r>
              <a:rPr lang="lv-LV" dirty="0"/>
              <a:t>aprēķināts, pamatojoties uz katras valsts daļu </a:t>
            </a:r>
            <a:r>
              <a:rPr lang="lv-LV" dirty="0" smtClean="0"/>
              <a:t>kopējā </a:t>
            </a:r>
            <a:r>
              <a:rPr lang="lv-LV" dirty="0"/>
              <a:t>Ziemeļvalstu/Baltijas valstu iekšzemes kopproduktā (IKP) par pēdējiem diviem pieejamajiem </a:t>
            </a:r>
            <a:r>
              <a:rPr lang="lv-LV" dirty="0" smtClean="0"/>
              <a:t>gadiem.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 smtClean="0"/>
              <a:t>Ik </a:t>
            </a:r>
            <a:r>
              <a:rPr lang="lv-LV" dirty="0"/>
              <a:t>gadus mobilitātēs  </a:t>
            </a:r>
            <a:r>
              <a:rPr lang="lv-LV" dirty="0" smtClean="0"/>
              <a:t>no visām programmas dalībvalstīm piedalās ap </a:t>
            </a:r>
            <a:r>
              <a:rPr lang="lv-LV" b="1" dirty="0" smtClean="0"/>
              <a:t>9000 </a:t>
            </a:r>
            <a:r>
              <a:rPr lang="lv-LV" dirty="0" smtClean="0"/>
              <a:t>izglītotāju un izglītojamo.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 smtClean="0"/>
              <a:t>Ik gadus Nordplus programmā iesaistās ap </a:t>
            </a:r>
            <a:r>
              <a:rPr lang="lv-LV" b="1" dirty="0" smtClean="0"/>
              <a:t>3000 </a:t>
            </a:r>
            <a:r>
              <a:rPr lang="lv-LV" dirty="0" smtClean="0"/>
              <a:t> organizāciju, iestāžu, uzņēmumu no visām programmas dalībvalstīm.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Katru gadu apmēram 50 – 60% no projektu iesniedzējiem ir organizācijas un iestādes, kuras nav iesniegušas  Nordplus projektu pēdējo 3 gadu </a:t>
            </a:r>
            <a:r>
              <a:rPr lang="lv-LV" dirty="0" smtClean="0"/>
              <a:t>laikā. </a:t>
            </a:r>
          </a:p>
          <a:p>
            <a:pPr>
              <a:buFont typeface="Wingdings" panose="05000000000000000000" pitchFamily="2" charset="2"/>
              <a:buChar char="ü"/>
            </a:pPr>
            <a:endParaRPr lang="lv-LV" dirty="0"/>
          </a:p>
          <a:p>
            <a:pPr>
              <a:buFont typeface="Wingdings" panose="05000000000000000000" pitchFamily="2" charset="2"/>
              <a:buChar char="ü"/>
            </a:pPr>
            <a:endParaRPr lang="lv-LV" dirty="0" smtClean="0"/>
          </a:p>
          <a:p>
            <a:pPr>
              <a:buFont typeface="Wingdings" panose="05000000000000000000" pitchFamily="2" charset="2"/>
              <a:buChar char="ü"/>
            </a:pPr>
            <a:endParaRPr lang="lv-LV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72936" y="365126"/>
            <a:ext cx="6242413" cy="1325563"/>
          </a:xfrm>
        </p:spPr>
        <p:txBody>
          <a:bodyPr>
            <a:normAutofit/>
          </a:bodyPr>
          <a:lstStyle/>
          <a:p>
            <a:r>
              <a:rPr lang="lv-LV" sz="3500" b="1" dirty="0" err="1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Nordplus</a:t>
            </a:r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 - daži </a:t>
            </a:r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fakti </a:t>
            </a:r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un skaitļi 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3292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7358" t="15207" b="5047"/>
          <a:stretch/>
        </p:blipFill>
        <p:spPr>
          <a:xfrm>
            <a:off x="3571112" y="1690689"/>
            <a:ext cx="5267898" cy="388715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72936" y="365126"/>
            <a:ext cx="6242413" cy="1325563"/>
          </a:xfrm>
        </p:spPr>
        <p:txBody>
          <a:bodyPr>
            <a:normAutofit/>
          </a:bodyPr>
          <a:lstStyle/>
          <a:p>
            <a:r>
              <a:rPr lang="lv-LV" sz="3500" b="1" dirty="0" err="1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Nordplus</a:t>
            </a:r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 - daži </a:t>
            </a:r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fakti </a:t>
            </a:r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un skaitļi 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28600" y="1908334"/>
            <a:ext cx="3200400" cy="30842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Piešķirtie finanšu līdzekļi  Nordplus apakšprogrammās   (visas dalībvalsts, 2012 – 2018) </a:t>
            </a:r>
            <a:endParaRPr lang="lv-LV" altLang="lv-LV" sz="30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lv-LV" altLang="lv-LV" sz="25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3180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72936" y="365126"/>
            <a:ext cx="6242413" cy="1325563"/>
          </a:xfrm>
        </p:spPr>
        <p:txBody>
          <a:bodyPr>
            <a:normAutofit/>
          </a:bodyPr>
          <a:lstStyle/>
          <a:p>
            <a:r>
              <a:rPr lang="lv-LV" sz="3500" b="1" dirty="0" err="1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Nordplus</a:t>
            </a:r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 - daži </a:t>
            </a:r>
            <a:r>
              <a:rPr lang="lv-LV" sz="35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fakti </a:t>
            </a:r>
            <a:r>
              <a:rPr lang="lv-LV" sz="3500" b="1" dirty="0" smtClean="0">
                <a:solidFill>
                  <a:srgbClr val="0B7D91"/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un skaitļi </a:t>
            </a:r>
            <a:endParaRPr lang="lv-LV" sz="3500" b="1" dirty="0">
              <a:solidFill>
                <a:srgbClr val="0B7D91"/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530352" y="1908334"/>
            <a:ext cx="2587752" cy="274872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Kopējais mobilitāšu dalībnieku skaits  2012 – </a:t>
            </a:r>
            <a:r>
              <a:rPr lang="lv-LV" altLang="lv-LV" sz="3000" dirty="0">
                <a:latin typeface="Calibri" panose="020F0502020204030204" pitchFamily="34" charset="0"/>
                <a:ea typeface="MS PGothic" panose="020B0600070205080204" pitchFamily="34" charset="-128"/>
              </a:rPr>
              <a:t>2016 gadā </a:t>
            </a: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– 47 259</a:t>
            </a:r>
          </a:p>
          <a:p>
            <a:pPr marL="0" indent="0">
              <a:buNone/>
            </a:pPr>
            <a:endParaRPr lang="lv-LV" altLang="lv-LV" sz="30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Uz Latviju – </a:t>
            </a:r>
            <a:r>
              <a:rPr lang="lv-LV" altLang="lv-LV" sz="3000" b="1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4311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altLang="lv-LV" sz="3000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No Latvijas - </a:t>
            </a:r>
            <a:r>
              <a:rPr lang="lv-LV" altLang="lv-LV" sz="3000" b="1" dirty="0" smtClean="0">
                <a:solidFill>
                  <a:srgbClr val="0B7D9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4219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lv-LV" altLang="lv-LV" sz="2500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54171" y="1238250"/>
            <a:ext cx="428625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347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</TotalTime>
  <Words>1451</Words>
  <Application>Microsoft Office PowerPoint</Application>
  <PresentationFormat>On-screen Show (4:3)</PresentationFormat>
  <Paragraphs>317</Paragraphs>
  <Slides>33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MS PGothic</vt:lpstr>
      <vt:lpstr>Arial</vt:lpstr>
      <vt:lpstr>Calibri</vt:lpstr>
      <vt:lpstr>Calibri Light</vt:lpstr>
      <vt:lpstr>Dancer-Book</vt:lpstr>
      <vt:lpstr>Dancer-Light</vt:lpstr>
      <vt:lpstr>Times New Roman</vt:lpstr>
      <vt:lpstr>Verdana</vt:lpstr>
      <vt:lpstr>Wingdings</vt:lpstr>
      <vt:lpstr>Office Theme</vt:lpstr>
      <vt:lpstr>Chart</vt:lpstr>
      <vt:lpstr>Nordplus programma 2018-2022 </vt:lpstr>
      <vt:lpstr>Nordplus 2018-2022 </vt:lpstr>
      <vt:lpstr>Nordplus dalībvalstis </vt:lpstr>
      <vt:lpstr>Nordplus apakšprogrammas  2018-2022 </vt:lpstr>
      <vt:lpstr>Nordplus apakšprogrammas un aktivitātes</vt:lpstr>
      <vt:lpstr>Nordplus atbildīgās institūcijas</vt:lpstr>
      <vt:lpstr>Nordplus - daži fakti un skaitļi </vt:lpstr>
      <vt:lpstr>Nordplus - daži fakti un skaitļi </vt:lpstr>
      <vt:lpstr>Nordplus - daži fakti un skaitļi </vt:lpstr>
      <vt:lpstr>Nordplus 2019. gada projektu konkursa kopējie rezultāti  </vt:lpstr>
      <vt:lpstr>Nordplus 2019. gada projektu konkursa kopējie rezultāti   </vt:lpstr>
      <vt:lpstr>Nordplus 2019. gada projektu konkursa rezultāti Latvijā  </vt:lpstr>
      <vt:lpstr>Nordplus 2019. gada projektu konkursa rezultāti Latvijā  </vt:lpstr>
      <vt:lpstr>Nordplus Jauniešu programma</vt:lpstr>
      <vt:lpstr>Jauniešu programmas projektu veidi</vt:lpstr>
      <vt:lpstr>Jauniešu programmas nosacījumi</vt:lpstr>
      <vt:lpstr>Nordplus Augstākās izglītības programma</vt:lpstr>
      <vt:lpstr>Augstākās izglītības programmas aktivitātes</vt:lpstr>
      <vt:lpstr>Augstākās izglītības programmas nosacījumi</vt:lpstr>
      <vt:lpstr>Augstākās izglītības programmas finansējums</vt:lpstr>
      <vt:lpstr>Nordplus Pieaugušo izglītības programma </vt:lpstr>
      <vt:lpstr>Pieaugušo programmas projektu veidi</vt:lpstr>
      <vt:lpstr>Pieaugušo programmas nosacījumi</vt:lpstr>
      <vt:lpstr>Nordplus Horizontālā programma</vt:lpstr>
      <vt:lpstr>Horizontālās programmas atbalstāmās aktivitātes</vt:lpstr>
      <vt:lpstr>Horizontālās programmas partneri un finansējums</vt:lpstr>
      <vt:lpstr>Nordplus Ziemeļvalstu valodu programma</vt:lpstr>
      <vt:lpstr>Ziemeļvalstu valodu programmas atbalstāmās aktivitātes</vt:lpstr>
      <vt:lpstr>Ziemeļvalstu valodu programmas nosacījumi</vt:lpstr>
      <vt:lpstr>Nordplus projektu konkurss 2020</vt:lpstr>
      <vt:lpstr>Informācijas avoti</vt:lpstr>
      <vt:lpstr>Informācijas avoti</vt:lpstr>
      <vt:lpstr>Kontaktinformācija</vt:lpstr>
    </vt:vector>
  </TitlesOfParts>
  <Company>VIAA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Dace Kosa</dc:creator>
  <cp:lastModifiedBy>Linards Deidulis</cp:lastModifiedBy>
  <cp:revision>167</cp:revision>
  <cp:lastPrinted>2018-02-13T08:16:48Z</cp:lastPrinted>
  <dcterms:created xsi:type="dcterms:W3CDTF">2017-03-17T07:53:29Z</dcterms:created>
  <dcterms:modified xsi:type="dcterms:W3CDTF">2019-09-27T10:56:30Z</dcterms:modified>
</cp:coreProperties>
</file>